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0"/>
  </p:notesMasterIdLst>
  <p:sldIdLst>
    <p:sldId id="438" r:id="rId5"/>
    <p:sldId id="439" r:id="rId6"/>
    <p:sldId id="440" r:id="rId7"/>
    <p:sldId id="441" r:id="rId8"/>
    <p:sldId id="467" r:id="rId9"/>
    <p:sldId id="448" r:id="rId10"/>
    <p:sldId id="449" r:id="rId11"/>
    <p:sldId id="443" r:id="rId12"/>
    <p:sldId id="465" r:id="rId13"/>
    <p:sldId id="461" r:id="rId14"/>
    <p:sldId id="453" r:id="rId15"/>
    <p:sldId id="464" r:id="rId16"/>
    <p:sldId id="459" r:id="rId17"/>
    <p:sldId id="462" r:id="rId18"/>
    <p:sldId id="458" r:id="rId19"/>
  </p:sldIdLst>
  <p:sldSz cx="12192000" cy="6858000"/>
  <p:notesSz cx="6805613" cy="9944100"/>
  <p:defaultTextStyle>
    <a:defPPr>
      <a:defRPr lang="en-US"/>
    </a:defPPr>
    <a:lvl1pPr marL="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6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32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97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63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29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95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96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52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7FFE0"/>
    <a:srgbClr val="64F0DE"/>
    <a:srgbClr val="E2FFFC"/>
    <a:srgbClr val="B9FFF7"/>
    <a:srgbClr val="3207AA"/>
    <a:srgbClr val="FF5959"/>
    <a:srgbClr val="30FFA3"/>
    <a:srgbClr val="3FEFDD"/>
    <a:srgbClr val="1CA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6" autoAdjust="0"/>
    <p:restoredTop sz="93400" autoAdjust="0"/>
  </p:normalViewPr>
  <p:slideViewPr>
    <p:cSldViewPr snapToGrid="0">
      <p:cViewPr varScale="1">
        <p:scale>
          <a:sx n="162" d="100"/>
          <a:sy n="162" d="100"/>
        </p:scale>
        <p:origin x="22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5220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dirty="0"/>
              <a:t>Endringer reisemiddelfordeling</a:t>
            </a:r>
          </a:p>
        </c:rich>
      </c:tx>
      <c:layout>
        <c:manualLayout>
          <c:xMode val="edge"/>
          <c:yMode val="edge"/>
          <c:x val="0.15145817530071209"/>
          <c:y val="3.6722515492311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Sheet1!$C$26</c:f>
              <c:strCache>
                <c:ptCount val="1"/>
                <c:pt idx="0">
                  <c:v>2013/14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multiLvlStrRef>
              <c:f>Sheet1!$A$40:$B$48</c:f>
              <c:multiLvlStrCache>
                <c:ptCount val="9"/>
                <c:lvl>
                  <c:pt idx="0">
                    <c:v>Bergen</c:v>
                  </c:pt>
                  <c:pt idx="1">
                    <c:v>Trondheim</c:v>
                  </c:pt>
                  <c:pt idx="2">
                    <c:v>Nord-Jæren</c:v>
                  </c:pt>
                  <c:pt idx="3">
                    <c:v>Bergen</c:v>
                  </c:pt>
                  <c:pt idx="4">
                    <c:v>Trondheim</c:v>
                  </c:pt>
                  <c:pt idx="5">
                    <c:v>Nord-Jæren</c:v>
                  </c:pt>
                  <c:pt idx="6">
                    <c:v>Bergen</c:v>
                  </c:pt>
                  <c:pt idx="7">
                    <c:v>Trondheim</c:v>
                  </c:pt>
                  <c:pt idx="8">
                    <c:v>Nord-Jæren</c:v>
                  </c:pt>
                </c:lvl>
                <c:lvl>
                  <c:pt idx="0">
                    <c:v>Fossilbil</c:v>
                  </c:pt>
                  <c:pt idx="3">
                    <c:v>Elbil</c:v>
                  </c:pt>
                  <c:pt idx="6">
                    <c:v>Kollektiv</c:v>
                  </c:pt>
                </c:lvl>
              </c:multiLvlStrCache>
            </c:multiLvlStrRef>
          </c:cat>
          <c:val>
            <c:numRef>
              <c:f>Sheet1!$C$40:$C$48</c:f>
              <c:numCache>
                <c:formatCode>0%</c:formatCode>
                <c:ptCount val="9"/>
                <c:pt idx="0">
                  <c:v>0.44</c:v>
                </c:pt>
                <c:pt idx="1">
                  <c:v>0.41</c:v>
                </c:pt>
                <c:pt idx="2">
                  <c:v>0.52</c:v>
                </c:pt>
                <c:pt idx="3">
                  <c:v>0.01</c:v>
                </c:pt>
                <c:pt idx="4">
                  <c:v>0.02</c:v>
                </c:pt>
                <c:pt idx="5">
                  <c:v>0.01</c:v>
                </c:pt>
                <c:pt idx="6">
                  <c:v>0.15</c:v>
                </c:pt>
                <c:pt idx="7">
                  <c:v>0.13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4-4530-9E84-5B6EA23492FC}"/>
            </c:ext>
          </c:extLst>
        </c:ser>
        <c:ser>
          <c:idx val="1"/>
          <c:order val="1"/>
          <c:tx>
            <c:strRef>
              <c:f>Sheet1!$D$26</c:f>
              <c:strCache>
                <c:ptCount val="1"/>
                <c:pt idx="0">
                  <c:v>2018/19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multiLvlStrRef>
              <c:f>Sheet1!$A$40:$B$48</c:f>
              <c:multiLvlStrCache>
                <c:ptCount val="9"/>
                <c:lvl>
                  <c:pt idx="0">
                    <c:v>Bergen</c:v>
                  </c:pt>
                  <c:pt idx="1">
                    <c:v>Trondheim</c:v>
                  </c:pt>
                  <c:pt idx="2">
                    <c:v>Nord-Jæren</c:v>
                  </c:pt>
                  <c:pt idx="3">
                    <c:v>Bergen</c:v>
                  </c:pt>
                  <c:pt idx="4">
                    <c:v>Trondheim</c:v>
                  </c:pt>
                  <c:pt idx="5">
                    <c:v>Nord-Jæren</c:v>
                  </c:pt>
                  <c:pt idx="6">
                    <c:v>Bergen</c:v>
                  </c:pt>
                  <c:pt idx="7">
                    <c:v>Trondheim</c:v>
                  </c:pt>
                  <c:pt idx="8">
                    <c:v>Nord-Jæren</c:v>
                  </c:pt>
                </c:lvl>
                <c:lvl>
                  <c:pt idx="0">
                    <c:v>Fossilbil</c:v>
                  </c:pt>
                  <c:pt idx="3">
                    <c:v>Elbil</c:v>
                  </c:pt>
                  <c:pt idx="6">
                    <c:v>Kollektiv</c:v>
                  </c:pt>
                </c:lvl>
              </c:multiLvlStrCache>
            </c:multiLvlStrRef>
          </c:cat>
          <c:val>
            <c:numRef>
              <c:f>Sheet1!$D$40:$D$48</c:f>
              <c:numCache>
                <c:formatCode>0%</c:formatCode>
                <c:ptCount val="9"/>
                <c:pt idx="0">
                  <c:v>0.28999999999999998</c:v>
                </c:pt>
                <c:pt idx="1">
                  <c:v>0.3</c:v>
                </c:pt>
                <c:pt idx="2">
                  <c:v>0.38</c:v>
                </c:pt>
                <c:pt idx="3">
                  <c:v>0.12</c:v>
                </c:pt>
                <c:pt idx="4">
                  <c:v>0.09</c:v>
                </c:pt>
                <c:pt idx="5">
                  <c:v>0.13</c:v>
                </c:pt>
                <c:pt idx="6">
                  <c:v>0.18</c:v>
                </c:pt>
                <c:pt idx="7">
                  <c:v>0.13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64-4530-9E84-5B6EA23492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7484415"/>
        <c:axId val="925915087"/>
      </c:barChart>
      <c:catAx>
        <c:axId val="837484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5915087"/>
        <c:crosses val="autoZero"/>
        <c:auto val="1"/>
        <c:lblAlgn val="ctr"/>
        <c:lblOffset val="100"/>
        <c:noMultiLvlLbl val="0"/>
      </c:catAx>
      <c:valAx>
        <c:axId val="925915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7484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61540661348107"/>
          <c:y val="0.89499601510105031"/>
          <c:w val="0.11951194712173129"/>
          <c:h val="7.746209827971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baseline="0" dirty="0">
                <a:solidFill>
                  <a:sysClr val="windowText" lastClr="000000"/>
                </a:solidFill>
                <a:effectLst/>
              </a:rPr>
              <a:t>Reisemiddelfordeling (%) på arbeidsreisen for bydeler i Trondheim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4546A"/>
                </a:solidFill>
              </a:defRPr>
            </a:pPr>
            <a:endParaRPr lang="nb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baseline="0">
              <a:solidFill>
                <a:srgbClr val="44546A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22118414487215374"/>
          <c:y val="0.26720390720390719"/>
          <c:w val="0.74362788886319653"/>
          <c:h val="0.507773451395498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'Ark5'!$B$14</c:f>
              <c:strCache>
                <c:ptCount val="1"/>
                <c:pt idx="0">
                  <c:v>til fots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'Ark5'!$C$13:$F$13</c:f>
              <c:strCache>
                <c:ptCount val="4"/>
                <c:pt idx="0">
                  <c:v>Trondheim sentrum</c:v>
                </c:pt>
                <c:pt idx="1">
                  <c:v>Risv/Oth+Cha/Jak</c:v>
                </c:pt>
                <c:pt idx="2">
                  <c:v>Berg/Tyholt+Strindheim</c:v>
                </c:pt>
                <c:pt idx="3">
                  <c:v>Heimdal+Tiller/Hårstad</c:v>
                </c:pt>
              </c:strCache>
            </c:strRef>
          </c:cat>
          <c:val>
            <c:numRef>
              <c:f>'Ark5'!$C$14:$F$14</c:f>
              <c:numCache>
                <c:formatCode>General</c:formatCode>
                <c:ptCount val="4"/>
                <c:pt idx="0">
                  <c:v>39</c:v>
                </c:pt>
                <c:pt idx="1">
                  <c:v>6</c:v>
                </c:pt>
                <c:pt idx="2">
                  <c:v>21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53-4FFC-A665-529B3660EF01}"/>
            </c:ext>
          </c:extLst>
        </c:ser>
        <c:ser>
          <c:idx val="1"/>
          <c:order val="1"/>
          <c:tx>
            <c:strRef>
              <c:f>'Ark5'!$B$15</c:f>
              <c:strCache>
                <c:ptCount val="1"/>
                <c:pt idx="0">
                  <c:v>sykkel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'Ark5'!$C$13:$F$13</c:f>
              <c:strCache>
                <c:ptCount val="4"/>
                <c:pt idx="0">
                  <c:v>Trondheim sentrum</c:v>
                </c:pt>
                <c:pt idx="1">
                  <c:v>Risv/Oth+Cha/Jak</c:v>
                </c:pt>
                <c:pt idx="2">
                  <c:v>Berg/Tyholt+Strindheim</c:v>
                </c:pt>
                <c:pt idx="3">
                  <c:v>Heimdal+Tiller/Hårstad</c:v>
                </c:pt>
              </c:strCache>
            </c:strRef>
          </c:cat>
          <c:val>
            <c:numRef>
              <c:f>'Ark5'!$C$15:$F$15</c:f>
              <c:numCache>
                <c:formatCode>General</c:formatCode>
                <c:ptCount val="4"/>
                <c:pt idx="0">
                  <c:v>29</c:v>
                </c:pt>
                <c:pt idx="1">
                  <c:v>30</c:v>
                </c:pt>
                <c:pt idx="2">
                  <c:v>31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53-4FFC-A665-529B3660EF01}"/>
            </c:ext>
          </c:extLst>
        </c:ser>
        <c:ser>
          <c:idx val="2"/>
          <c:order val="2"/>
          <c:tx>
            <c:strRef>
              <c:f>'Ark5'!$B$16</c:f>
              <c:strCache>
                <c:ptCount val="1"/>
                <c:pt idx="0">
                  <c:v>kollektivt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'Ark5'!$C$13:$F$13</c:f>
              <c:strCache>
                <c:ptCount val="4"/>
                <c:pt idx="0">
                  <c:v>Trondheim sentrum</c:v>
                </c:pt>
                <c:pt idx="1">
                  <c:v>Risv/Oth+Cha/Jak</c:v>
                </c:pt>
                <c:pt idx="2">
                  <c:v>Berg/Tyholt+Strindheim</c:v>
                </c:pt>
                <c:pt idx="3">
                  <c:v>Heimdal+Tiller/Hårstad</c:v>
                </c:pt>
              </c:strCache>
            </c:strRef>
          </c:cat>
          <c:val>
            <c:numRef>
              <c:f>'Ark5'!$C$16:$F$16</c:f>
              <c:numCache>
                <c:formatCode>General</c:formatCode>
                <c:ptCount val="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53-4FFC-A665-529B3660EF01}"/>
            </c:ext>
          </c:extLst>
        </c:ser>
        <c:ser>
          <c:idx val="3"/>
          <c:order val="3"/>
          <c:tx>
            <c:strRef>
              <c:f>'Ark5'!$B$17</c:f>
              <c:strCache>
                <c:ptCount val="1"/>
                <c:pt idx="0">
                  <c:v>bil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'Ark5'!$C$13:$F$13</c:f>
              <c:strCache>
                <c:ptCount val="4"/>
                <c:pt idx="0">
                  <c:v>Trondheim sentrum</c:v>
                </c:pt>
                <c:pt idx="1">
                  <c:v>Risv/Oth+Cha/Jak</c:v>
                </c:pt>
                <c:pt idx="2">
                  <c:v>Berg/Tyholt+Strindheim</c:v>
                </c:pt>
                <c:pt idx="3">
                  <c:v>Heimdal+Tiller/Hårstad</c:v>
                </c:pt>
              </c:strCache>
            </c:strRef>
          </c:cat>
          <c:val>
            <c:numRef>
              <c:f>'Ark5'!$C$17:$F$17</c:f>
              <c:numCache>
                <c:formatCode>General</c:formatCode>
                <c:ptCount val="4"/>
                <c:pt idx="0">
                  <c:v>16</c:v>
                </c:pt>
                <c:pt idx="1">
                  <c:v>49</c:v>
                </c:pt>
                <c:pt idx="2">
                  <c:v>35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53-4FFC-A665-529B3660EF01}"/>
            </c:ext>
          </c:extLst>
        </c:ser>
        <c:ser>
          <c:idx val="4"/>
          <c:order val="4"/>
          <c:tx>
            <c:strRef>
              <c:f>'Ark5'!$B$18</c:f>
              <c:strCache>
                <c:ptCount val="1"/>
                <c:pt idx="0">
                  <c:v>reiser ikke/hjemmekontor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'Ark5'!$C$13:$F$13</c:f>
              <c:strCache>
                <c:ptCount val="4"/>
                <c:pt idx="0">
                  <c:v>Trondheim sentrum</c:v>
                </c:pt>
                <c:pt idx="1">
                  <c:v>Risv/Oth+Cha/Jak</c:v>
                </c:pt>
                <c:pt idx="2">
                  <c:v>Berg/Tyholt+Strindheim</c:v>
                </c:pt>
                <c:pt idx="3">
                  <c:v>Heimdal+Tiller/Hårstad</c:v>
                </c:pt>
              </c:strCache>
            </c:strRef>
          </c:cat>
          <c:val>
            <c:numRef>
              <c:f>'Ark5'!$C$18:$F$18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53-4FFC-A665-529B3660EF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02506976"/>
        <c:axId val="1002502400"/>
      </c:barChart>
      <c:catAx>
        <c:axId val="1002506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2502400"/>
        <c:crosses val="autoZero"/>
        <c:auto val="1"/>
        <c:lblAlgn val="ctr"/>
        <c:lblOffset val="100"/>
        <c:noMultiLvlLbl val="0"/>
      </c:catAx>
      <c:valAx>
        <c:axId val="1002502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250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noProof="0"/>
              <a:t>Andel bilførere som velger bil framfor kollektiv ved</a:t>
            </a:r>
            <a:r>
              <a:rPr lang="nb-NO" sz="1800" baseline="0" noProof="0"/>
              <a:t> ulike mertidsintervaller</a:t>
            </a:r>
            <a:endParaRPr lang="nb-NO" sz="1800" noProof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'Sheet2 (2)'!$H$92</c:f>
              <c:strCache>
                <c:ptCount val="1"/>
                <c:pt idx="0">
                  <c:v>Bergen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'Sheet2 (2)'!$G$93:$G$97</c:f>
              <c:strCache>
                <c:ptCount val="5"/>
                <c:pt idx="0">
                  <c:v>Under 10 minutter</c:v>
                </c:pt>
                <c:pt idx="1">
                  <c:v>10-20 minutter</c:v>
                </c:pt>
                <c:pt idx="2">
                  <c:v>20-30 minutter</c:v>
                </c:pt>
                <c:pt idx="3">
                  <c:v>30-45 minutter</c:v>
                </c:pt>
                <c:pt idx="4">
                  <c:v>Over 45 minutter</c:v>
                </c:pt>
              </c:strCache>
            </c:strRef>
          </c:cat>
          <c:val>
            <c:numRef>
              <c:f>'Sheet2 (2)'!$H$93:$H$97</c:f>
              <c:numCache>
                <c:formatCode>0%</c:formatCode>
                <c:ptCount val="5"/>
                <c:pt idx="0">
                  <c:v>0.21007194244604319</c:v>
                </c:pt>
                <c:pt idx="1">
                  <c:v>0.54376657824933683</c:v>
                </c:pt>
                <c:pt idx="2">
                  <c:v>0.64502164502164505</c:v>
                </c:pt>
                <c:pt idx="3">
                  <c:v>0.7857142857142857</c:v>
                </c:pt>
                <c:pt idx="4">
                  <c:v>0.8484848484848484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6E-4292-AD9A-AE9EA081B45B}"/>
            </c:ext>
          </c:extLst>
        </c:ser>
        <c:ser>
          <c:idx val="1"/>
          <c:order val="1"/>
          <c:tx>
            <c:strRef>
              <c:f>'Sheet2 (2)'!$I$92</c:f>
              <c:strCache>
                <c:ptCount val="1"/>
                <c:pt idx="0">
                  <c:v>Trondheim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'Sheet2 (2)'!$G$93:$G$97</c:f>
              <c:strCache>
                <c:ptCount val="5"/>
                <c:pt idx="0">
                  <c:v>Under 10 minutter</c:v>
                </c:pt>
                <c:pt idx="1">
                  <c:v>10-20 minutter</c:v>
                </c:pt>
                <c:pt idx="2">
                  <c:v>20-30 minutter</c:v>
                </c:pt>
                <c:pt idx="3">
                  <c:v>30-45 minutter</c:v>
                </c:pt>
                <c:pt idx="4">
                  <c:v>Over 45 minutter</c:v>
                </c:pt>
              </c:strCache>
            </c:strRef>
          </c:cat>
          <c:val>
            <c:numRef>
              <c:f>'Sheet2 (2)'!$I$93:$I$97</c:f>
              <c:numCache>
                <c:formatCode>0%</c:formatCode>
                <c:ptCount val="5"/>
                <c:pt idx="0">
                  <c:v>0.24161849710982658</c:v>
                </c:pt>
                <c:pt idx="1">
                  <c:v>0.47572815533980584</c:v>
                </c:pt>
                <c:pt idx="2">
                  <c:v>0.64971751412429379</c:v>
                </c:pt>
                <c:pt idx="3">
                  <c:v>0.69736842105263153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6E-4292-AD9A-AE9EA081B45B}"/>
            </c:ext>
          </c:extLst>
        </c:ser>
        <c:ser>
          <c:idx val="2"/>
          <c:order val="2"/>
          <c:tx>
            <c:strRef>
              <c:f>'Sheet2 (2)'!$J$92</c:f>
              <c:strCache>
                <c:ptCount val="1"/>
                <c:pt idx="0">
                  <c:v>Nord-Jæren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'Sheet2 (2)'!$G$93:$G$97</c:f>
              <c:strCache>
                <c:ptCount val="5"/>
                <c:pt idx="0">
                  <c:v>Under 10 minutter</c:v>
                </c:pt>
                <c:pt idx="1">
                  <c:v>10-20 minutter</c:v>
                </c:pt>
                <c:pt idx="2">
                  <c:v>20-30 minutter</c:v>
                </c:pt>
                <c:pt idx="3">
                  <c:v>30-45 minutter</c:v>
                </c:pt>
                <c:pt idx="4">
                  <c:v>Over 45 minutter</c:v>
                </c:pt>
              </c:strCache>
            </c:strRef>
          </c:cat>
          <c:val>
            <c:numRef>
              <c:f>'Sheet2 (2)'!$J$93:$J$97</c:f>
              <c:numCache>
                <c:formatCode>0%</c:formatCode>
                <c:ptCount val="5"/>
                <c:pt idx="0">
                  <c:v>0.37153419593345655</c:v>
                </c:pt>
                <c:pt idx="1">
                  <c:v>0.57802197802197797</c:v>
                </c:pt>
                <c:pt idx="2">
                  <c:v>0.7100840336134453</c:v>
                </c:pt>
                <c:pt idx="3">
                  <c:v>0.78294573643410847</c:v>
                </c:pt>
                <c:pt idx="4">
                  <c:v>0.80392156862745101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6E-4292-AD9A-AE9EA081B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4598592"/>
        <c:axId val="1309354688"/>
      </c:barChart>
      <c:catAx>
        <c:axId val="150459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9354688"/>
        <c:crosses val="autoZero"/>
        <c:auto val="1"/>
        <c:lblAlgn val="ctr"/>
        <c:lblOffset val="100"/>
        <c:noMultiLvlLbl val="0"/>
      </c:catAx>
      <c:valAx>
        <c:axId val="130935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0459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D9F43-64A9-4A62-B430-F148DD714787}" type="datetimeFigureOut">
              <a:rPr lang="nb-NO" smtClean="0"/>
              <a:t>10.05.2023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075F2-2622-4E86-8C25-29A6D05C35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3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Befolkningsøkningen i perioden 2010-2019 var på mellom 13 og 14% for alle tre byområder. </a:t>
            </a:r>
            <a:br>
              <a:rPr lang="nb-NO" dirty="0"/>
            </a:br>
            <a:r>
              <a:rPr lang="nb-NO" dirty="0"/>
              <a:t>Effekten av rutestrukturendringer og produksjonsøkninger synes oftest ett år etter endringene fant sted (noe som hadde vært august 2020 for Trondheim). </a:t>
            </a:r>
          </a:p>
          <a:p>
            <a:r>
              <a:rPr lang="nb-NO" dirty="0"/>
              <a:t>I tillegg kom det APC tellere (ny målemetode) i 2019 samtidig med </a:t>
            </a:r>
            <a:r>
              <a:rPr lang="nb-NO" dirty="0" err="1"/>
              <a:t>kontraktsendringen</a:t>
            </a:r>
            <a:r>
              <a:rPr lang="nb-NO" dirty="0"/>
              <a:t> med Metrobuss. </a:t>
            </a:r>
          </a:p>
          <a:p>
            <a:r>
              <a:rPr lang="nb-NO" dirty="0"/>
              <a:t>Usikkert om kundetilfredshet måler det samme. Det var også sammenslåing mellom Nord og Sør Trøndelag i 2018 som muligens bidro til nedgangen.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075F2-2622-4E86-8C25-29A6D05C357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257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Sammenligningen viser at Bergen og Trondheim har nesten dobbelt så høy andel (hhv. 19 og 18 prosent) som går til jobb som Nord-Jæren (10 prosent).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Andelen som sykler til jobb er størst i Trondheim (27 prosent) og lavest i Bergen (11 prosent), mens andelen på Nord-Jæren ligger mellom disse (21 prosent).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Andelen som reiser kollektivt er desidert høyest i Bergen (23 prosent), mens andelen i Trondheim er 14 prosent og andelen på Nord-Jæren 10 prosent.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Andelen som reiser med bil/mc til jobb er høyest på Nord-Jæren (57 prosent), Bergen har 45 prosent bilandel, mens Trondheim har lavest andel med 39 prosent. 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075F2-2622-4E86-8C25-29A6D05C357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5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64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85598"/>
            <a:ext cx="5444490" cy="4163669"/>
          </a:xfrm>
        </p:spPr>
        <p:txBody>
          <a:bodyPr/>
          <a:lstStyle/>
          <a:p>
            <a:endParaRPr lang="nb-NO"/>
          </a:p>
          <a:p>
            <a:r>
              <a:rPr lang="nb-NO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Dersom vi kun ser på bilistene er det vel 20 prosent som oppgir at de ikke har alternativer. </a:t>
            </a:r>
          </a:p>
          <a:p>
            <a:r>
              <a:rPr lang="nb-NO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er mellom 57 og 70 prosent som oppgir at kollektiv er et reelt alternativ og fra 23 til 44 prosent som oppgir at sykkel/el-sykkel er et reelt alternativ. </a:t>
            </a:r>
          </a:p>
          <a:p>
            <a:r>
              <a:rPr lang="nb-NO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 er store forskjeller mellom byområdene, særlig når det gjelder andel som oppgir sykkel/el-sykkel som reelt alternativ. 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075F2-2622-4E86-8C25-29A6D05C357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2039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85598"/>
            <a:ext cx="5444490" cy="4163669"/>
          </a:xfrm>
        </p:spPr>
        <p:txBody>
          <a:bodyPr/>
          <a:lstStyle/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075F2-2622-4E86-8C25-29A6D05C357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692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85598"/>
            <a:ext cx="5444490" cy="4163669"/>
          </a:xfr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075F2-2622-4E86-8C25-29A6D05C357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610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075F2-2622-4E86-8C25-29A6D05C357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336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075F2-2622-4E86-8C25-29A6D05C357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23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075F2-2622-4E86-8C25-29A6D05C357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758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85598"/>
            <a:ext cx="5444490" cy="4163669"/>
          </a:xfrm>
        </p:spPr>
        <p:txBody>
          <a:bodyPr/>
          <a:lstStyle/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075F2-2622-4E86-8C25-29A6D05C357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198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/>
              <a:t>Presentasjonstittel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3FEFDD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Undertittel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D22D0D4-5E57-4588-90FF-1A42A3AA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spc="130" baseline="0"/>
            </a:lvl1pPr>
          </a:lstStyle>
          <a:p>
            <a:fld id="{13665DBF-9772-4AF9-82E6-46D135327CB2}" type="datetime4">
              <a:rPr lang="nb-NO" smtClean="0"/>
              <a:pPr/>
              <a:t>10. mai 2023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0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liggende bilde k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5303735" y="1756613"/>
            <a:ext cx="5975334" cy="4151952"/>
          </a:xfrm>
          <a:prstGeom prst="rect">
            <a:avLst/>
          </a:prstGeom>
          <a:solidFill>
            <a:srgbClr val="64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6085" y="1644205"/>
            <a:ext cx="5975334" cy="415195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411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stående bilde var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6" y="540265"/>
            <a:ext cx="5170919" cy="8795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6" y="1952399"/>
            <a:ext cx="5170919" cy="39623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7121818" y="838297"/>
            <a:ext cx="4157251" cy="51898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4168" y="727317"/>
            <a:ext cx="4157251" cy="51898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885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stående bilde k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5171231" cy="8795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5171231" cy="39623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7121818" y="838297"/>
            <a:ext cx="4157251" cy="5189820"/>
          </a:xfrm>
          <a:prstGeom prst="rect">
            <a:avLst/>
          </a:prstGeom>
          <a:solidFill>
            <a:srgbClr val="64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4168" y="727317"/>
            <a:ext cx="4157251" cy="51898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041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3870318" cy="8795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0BDAA54-4E48-41E3-9CF3-34BC873B9687}"/>
              </a:ext>
            </a:extLst>
          </p:cNvPr>
          <p:cNvSpPr/>
          <p:nvPr userDrawn="1"/>
        </p:nvSpPr>
        <p:spPr>
          <a:xfrm>
            <a:off x="5333504" y="0"/>
            <a:ext cx="6858496" cy="6858000"/>
          </a:xfrm>
          <a:prstGeom prst="rect">
            <a:avLst/>
          </a:prstGeom>
          <a:solidFill>
            <a:srgbClr val="E2F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AB8FEA4C-4F85-4444-9512-8A1D27491CC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2" y="540607"/>
            <a:ext cx="5320405" cy="5374309"/>
          </a:xfrm>
        </p:spPr>
        <p:txBody>
          <a:bodyPr/>
          <a:lstStyle/>
          <a:p>
            <a:r>
              <a:rPr lang="en-US"/>
              <a:t>Click icon to add chart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8417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3870318" cy="8795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D43551AD-401B-45C0-B760-897789E381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3504" y="0"/>
            <a:ext cx="685849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3C39E7-8484-44A6-8917-006E61D6FC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24116" y="576431"/>
            <a:ext cx="1533217" cy="42673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377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mør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utendørs, vann, himmel, natur&#10;&#10;Beskrivelse som er generert med svært høy visshet">
            <a:extLst>
              <a:ext uri="{FF2B5EF4-FFF2-40B4-BE49-F238E27FC236}">
                <a16:creationId xmlns:a16="http://schemas.microsoft.com/office/drawing/2014/main" id="{2E68BBD8-74C5-4F5B-92A1-9A28800C6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40A2E4-C616-4BB3-8784-1516527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7BE5A7-534A-491E-A7B4-C92D1F1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1952398"/>
            <a:ext cx="10115798" cy="3991890"/>
          </a:xfrm>
        </p:spPr>
        <p:txBody>
          <a:bodyPr/>
          <a:lstStyle>
            <a:lvl1pPr marL="279056" indent="-270054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540108" indent="-25205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837167" indent="-243049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FAB33A3-D96B-4A0C-A706-82514383F44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16" y="576431"/>
            <a:ext cx="1533217" cy="4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8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mørkt nummerert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vann, himmel, natur&#10;&#10;Beskrivelse som er generert med svært høy visshet">
            <a:extLst>
              <a:ext uri="{FF2B5EF4-FFF2-40B4-BE49-F238E27FC236}">
                <a16:creationId xmlns:a16="http://schemas.microsoft.com/office/drawing/2014/main" id="{02EE8A0F-B86E-4F1C-B63B-96C9AE2C6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40A2E4-C616-4BB3-8784-1516527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37033E-B465-47FA-B4A7-D8DBB50C71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5798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31106" indent="-252050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864173" indent="-288058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Nivå 1</a:t>
            </a:r>
          </a:p>
          <a:p>
            <a:pPr lvl="1"/>
            <a:r>
              <a:rPr lang="nb-NO"/>
              <a:t>Nivå 2</a:t>
            </a:r>
          </a:p>
          <a:p>
            <a:pPr lvl="2"/>
            <a:r>
              <a:rPr lang="nb-NO"/>
              <a:t>Nivå 3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54C6D80-8829-4D0D-8373-A4F8A76D3B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16" y="576431"/>
            <a:ext cx="1533217" cy="4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64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ly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himmel&#10;&#10;Beskrivelse som er generert med høy visshet">
            <a:extLst>
              <a:ext uri="{FF2B5EF4-FFF2-40B4-BE49-F238E27FC236}">
                <a16:creationId xmlns:a16="http://schemas.microsoft.com/office/drawing/2014/main" id="{F2FBB670-5083-47CC-BC95-2FA8319808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87DACE-ABCF-48A0-B47D-799AAF42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5103A-E3E7-4190-8F70-7E79C0190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1952398"/>
            <a:ext cx="8021803" cy="39918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19F514A-7443-4CE4-A971-D865B79C3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89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lyst nummerert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himmel&#10;&#10;Beskrivelse som er generert med høy visshet">
            <a:extLst>
              <a:ext uri="{FF2B5EF4-FFF2-40B4-BE49-F238E27FC236}">
                <a16:creationId xmlns:a16="http://schemas.microsoft.com/office/drawing/2014/main" id="{0AB030F8-FACA-40D4-9356-AA72C8C9F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87DACE-ABCF-48A0-B47D-799AAF42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12172A-ABC4-4BB3-9809-C1ED9D33E3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8021803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/>
              <a:t>Nivå 1</a:t>
            </a:r>
          </a:p>
          <a:p>
            <a:pPr lvl="1"/>
            <a:r>
              <a:rPr lang="nb-NO"/>
              <a:t>Nivå 2</a:t>
            </a:r>
          </a:p>
          <a:p>
            <a:pPr lvl="2"/>
            <a:r>
              <a:rPr lang="nb-NO"/>
              <a:t>Nivå 3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B82ECAE-7B7F-45AA-A118-5FD971EC6F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04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tning m/ kontaktinforma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8BAB11D8-3887-454C-B2E6-8ED13149E3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0857" y="5135924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/>
              <a:t>Web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76EAC3C8-5321-4FBD-85D5-9E9DA6D0E9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857" y="5612229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/>
              <a:t>@Handle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4118490"/>
            <a:ext cx="5964895" cy="384765"/>
          </a:xfrm>
        </p:spPr>
        <p:txBody>
          <a:bodyPr>
            <a:spAutoFit/>
          </a:bodyPr>
          <a:lstStyle>
            <a:lvl1pPr marL="0" indent="0" algn="l">
              <a:buNone/>
              <a:defRPr sz="2501" b="1" cap="all" spc="220" baseline="0">
                <a:solidFill>
                  <a:srgbClr val="3FEFDD"/>
                </a:solidFill>
                <a:latin typeface="+mn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</a:t>
            </a:r>
            <a:r>
              <a:rPr lang="en-US"/>
              <a:t> </a:t>
            </a:r>
            <a:r>
              <a:rPr lang="nb-NO" noProof="0"/>
              <a:t>etternavn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  <p:pic>
        <p:nvPicPr>
          <p:cNvPr id="5" name="Bilde 4" descr="Et bilde som inneholder vindu&#10;&#10;Beskrivelse som er generert med høy visshet">
            <a:extLst>
              <a:ext uri="{FF2B5EF4-FFF2-40B4-BE49-F238E27FC236}">
                <a16:creationId xmlns:a16="http://schemas.microsoft.com/office/drawing/2014/main" id="{A7C137EE-2FE0-4B7C-8973-2BF93BD39C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" y="4699068"/>
            <a:ext cx="332276" cy="1310794"/>
          </a:xfrm>
          <a:prstGeom prst="rect">
            <a:avLst/>
          </a:prstGeom>
        </p:spPr>
      </p:pic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719F7F7-ABD3-43F0-8561-6093104CD9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0857" y="4663429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</p:spTree>
    <p:extLst>
      <p:ext uri="{BB962C8B-B14F-4D97-AF65-F5344CB8AC3E}">
        <p14:creationId xmlns:p14="http://schemas.microsoft.com/office/powerpoint/2010/main" val="334693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telskille mø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/>
              <a:t>Mellomsidetittel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30FFA3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Undertittel</a:t>
            </a:r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C9EB822-E864-4129-8632-8D9ED507EA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18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tning u/ kontaktinformas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70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rt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7DA1C4E-E377-4199-ADEE-16A7F1A2DA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92" y="256664"/>
            <a:ext cx="4448023" cy="60343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0AB618-FC6D-4AB1-8E49-8E5F030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3896868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2464FF0-E32B-40F1-BAE6-E569A59E1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50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676393C-057E-41F6-94E6-3700533BC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92" y="256663"/>
            <a:ext cx="4447136" cy="60343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0AB618-FC6D-4AB1-8E49-8E5F030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3896868" cy="879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112B225-76A6-4947-B080-C964669BE0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203206"/>
            <a:ext cx="4673600" cy="46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5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8418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311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A88EA9-DACA-45FD-9D71-A3868C28EAAD}" type="datetimeFigureOut">
              <a:rPr lang="nb-NO" smtClean="0"/>
              <a:t>10.05.2023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DABC0-D6C8-4674-BFB0-2D00BE82FE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821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kille lys">
    <p:bg>
      <p:bgPr>
        <a:solidFill>
          <a:srgbClr val="B9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rgbClr val="3207AA"/>
                </a:solidFill>
              </a:defRPr>
            </a:lvl1pPr>
          </a:lstStyle>
          <a:p>
            <a:r>
              <a:rPr lang="nb-NO"/>
              <a:t>Mellomsidetittel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FF5959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Undertittel</a:t>
            </a:r>
            <a:endParaRPr lang="en-US"/>
          </a:p>
        </p:txBody>
      </p:sp>
      <p:pic>
        <p:nvPicPr>
          <p:cNvPr id="9" name="Bilde 8" descr="Et bilde som inneholder utendørs, himmel, lys, trafikk&#10;&#10;Beskrivelse som er generert med høy visshet">
            <a:extLst>
              <a:ext uri="{FF2B5EF4-FFF2-40B4-BE49-F238E27FC236}">
                <a16:creationId xmlns:a16="http://schemas.microsoft.com/office/drawing/2014/main" id="{0F1C039F-7078-4D3C-B70A-D05B75067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7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8"/>
            <a:ext cx="10116536" cy="39918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923653-BFFE-4B4B-BF0F-EF19BB357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3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nummerert innhold med 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6536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/>
              <a:t>Nivå 1</a:t>
            </a:r>
          </a:p>
          <a:p>
            <a:pPr lvl="1"/>
            <a:r>
              <a:rPr lang="nb-NO"/>
              <a:t>Nivå 2</a:t>
            </a:r>
          </a:p>
          <a:p>
            <a:pPr lvl="2"/>
            <a:r>
              <a:rPr lang="nb-NO"/>
              <a:t>Nivå 3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923653-BFFE-4B4B-BF0F-EF19BB357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6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8"/>
            <a:ext cx="10116536" cy="39918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33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nummere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39BF78-66E1-4089-ACB5-287EA3839E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6536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/>
              <a:t>Nivå 1</a:t>
            </a:r>
          </a:p>
          <a:p>
            <a:pPr lvl="1"/>
            <a:r>
              <a:rPr lang="nb-NO"/>
              <a:t>Nivå 2</a:t>
            </a:r>
          </a:p>
          <a:p>
            <a:pPr lvl="2"/>
            <a:r>
              <a:rPr lang="nb-NO"/>
              <a:t>Nivå 3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780" y="1824119"/>
            <a:ext cx="4872885" cy="338593"/>
          </a:xfrm>
        </p:spPr>
        <p:txBody>
          <a:bodyPr wrap="square" anchor="b">
            <a:spAutoFit/>
          </a:bodyPr>
          <a:lstStyle>
            <a:lvl1pPr marL="0" indent="0">
              <a:buNone/>
              <a:defRPr sz="2200" b="1" cap="all" spc="140" baseline="0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80" y="2414168"/>
            <a:ext cx="4872885" cy="35153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4122" y="1824119"/>
            <a:ext cx="4896883" cy="338593"/>
          </a:xfrm>
        </p:spPr>
        <p:txBody>
          <a:bodyPr wrap="square" anchor="b">
            <a:spAutoFit/>
          </a:bodyPr>
          <a:lstStyle>
            <a:lvl1pPr marL="0" indent="0">
              <a:buNone/>
              <a:defRPr sz="2200" b="1" cap="all" spc="140" baseline="0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4123" y="2414168"/>
            <a:ext cx="4872885" cy="35153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A8904C28-651F-4264-8734-EBE641E7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9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liggende bilde var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5303735" y="1756613"/>
            <a:ext cx="5975334" cy="41519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6085" y="1644205"/>
            <a:ext cx="5975334" cy="415195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587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/>
              <a:t>Uten grafisk element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535" y="1952398"/>
            <a:ext cx="7008139" cy="3991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Nivå 1</a:t>
            </a:r>
          </a:p>
          <a:p>
            <a:pPr lvl="1"/>
            <a:r>
              <a:rPr lang="nb-NO" noProof="0"/>
              <a:t>Nivå 2</a:t>
            </a:r>
          </a:p>
          <a:p>
            <a:pPr lvl="2"/>
            <a:r>
              <a:rPr lang="nb-NO" noProof="0"/>
              <a:t>Niva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967" y="5678093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64A75A68-07A7-4C4C-88FD-CE81732F3D5A}" type="datetime4">
              <a:rPr lang="nb-NO" noProof="0" smtClean="0"/>
              <a:t>10. mai 2023</a:t>
            </a:fld>
            <a:endParaRPr lang="nb-NO" noProof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E2BF4D0-DB14-4EE7-A510-FD1BA8D16F58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2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</p:sldLayoutIdLst>
  <p:hf sldNum="0" hdr="0" ft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601" kern="1200">
          <a:solidFill>
            <a:srgbClr val="3842E2"/>
          </a:solidFill>
          <a:latin typeface="+mj-lt"/>
          <a:ea typeface="+mj-ea"/>
          <a:cs typeface="+mj-cs"/>
        </a:defRPr>
      </a:lvl1pPr>
    </p:titleStyle>
    <p:bodyStyle>
      <a:lvl1pPr marL="279056" indent="-270054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8"/>
        </a:buBlip>
        <a:defRPr sz="2601" kern="1200">
          <a:solidFill>
            <a:srgbClr val="3207AA"/>
          </a:solidFill>
          <a:latin typeface="+mn-lt"/>
          <a:ea typeface="+mn-ea"/>
          <a:cs typeface="+mn-cs"/>
        </a:defRPr>
      </a:lvl1pPr>
      <a:lvl2pPr marL="540108" indent="-252050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9"/>
        </a:buBlip>
        <a:defRPr sz="2250" kern="1200">
          <a:solidFill>
            <a:srgbClr val="1CADB2"/>
          </a:solidFill>
          <a:latin typeface="+mn-lt"/>
          <a:ea typeface="+mn-ea"/>
          <a:cs typeface="+mn-cs"/>
        </a:defRPr>
      </a:lvl2pPr>
      <a:lvl3pPr marL="837167" indent="-243049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30"/>
        </a:buBlip>
        <a:defRPr sz="2000" kern="1200">
          <a:solidFill>
            <a:srgbClr val="3842E2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3F7B-1719-D0F6-2076-961F2CCB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50" y="417994"/>
            <a:ext cx="8350238" cy="1115838"/>
          </a:xfrm>
        </p:spPr>
        <p:txBody>
          <a:bodyPr anchor="t">
            <a:noAutofit/>
          </a:bodyPr>
          <a:lstStyle/>
          <a:p>
            <a:pPr algn="ctr"/>
            <a:r>
              <a:rPr lang="nb-NO" sz="4000" b="1" dirty="0"/>
              <a:t>Bidrar byvekstavtalene til nullvekstmålet? Hvorfor (ikke)? </a:t>
            </a:r>
            <a:br>
              <a:rPr lang="nb-NO" sz="2800" b="1" dirty="0"/>
            </a:br>
            <a:br>
              <a:rPr lang="nb-NO" sz="2800" b="1" dirty="0"/>
            </a:br>
            <a:br>
              <a:rPr lang="nb-NO" sz="2800" b="1" dirty="0"/>
            </a:br>
            <a:endParaRPr lang="nb-NO" sz="1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C7505-A5AA-D0DD-16DC-57FCEB25F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614" y="5829423"/>
            <a:ext cx="10464861" cy="1044185"/>
          </a:xfrm>
        </p:spPr>
        <p:txBody>
          <a:bodyPr/>
          <a:lstStyle/>
          <a:p>
            <a:pPr marL="9002" indent="0" algn="ctr">
              <a:buNone/>
            </a:pPr>
            <a:r>
              <a:rPr lang="nb-NO" sz="1800" b="1" dirty="0"/>
              <a:t>Resultater fra komparative studier (2018 – 2023) av virkningene av tiltakene som iverksettes i regi av Bymiljøpakken på Nord-Jæren, Miljøpakken i Trondheim og Miljøløftet i Bergen</a:t>
            </a:r>
            <a:r>
              <a:rPr lang="nb-NO" sz="2800" b="1" dirty="0"/>
              <a:t> </a:t>
            </a:r>
            <a:r>
              <a:rPr lang="nb-NO" sz="2000" b="1" dirty="0">
                <a:solidFill>
                  <a:srgbClr val="FF0000"/>
                </a:solidFill>
              </a:rPr>
              <a:t>https://bymobilitet.norceprosjekt.no/hjem</a:t>
            </a:r>
            <a:endParaRPr lang="nb-N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B9B10-C281-EA0B-F749-867CCF78D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88" y="1459604"/>
            <a:ext cx="6129430" cy="437239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DE578CC-FA2F-6AE1-158C-D12ADEC1C62B}"/>
              </a:ext>
            </a:extLst>
          </p:cNvPr>
          <p:cNvSpPr/>
          <p:nvPr/>
        </p:nvSpPr>
        <p:spPr>
          <a:xfrm>
            <a:off x="8157955" y="2916612"/>
            <a:ext cx="3548098" cy="150571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BÆREKRAFTIG MOBILITET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Byenes transport politikk. Effekter av bomringers, parkeringsrestriksjoner og infrastrukturinvesteringer til offentlig transport og sykkelveger på reisevanene</a:t>
            </a:r>
            <a:endParaRPr kumimoji="0" lang="nb-NO" sz="1200" b="1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D56966E-5CAA-0497-BFD6-E516D9F25B01}"/>
              </a:ext>
            </a:extLst>
          </p:cNvPr>
          <p:cNvSpPr txBox="1">
            <a:spLocks/>
          </p:cNvSpPr>
          <p:nvPr/>
        </p:nvSpPr>
        <p:spPr>
          <a:xfrm>
            <a:off x="7760359" y="1209846"/>
            <a:ext cx="3789084" cy="5520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1" kern="1200">
                <a:solidFill>
                  <a:srgbClr val="3842E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000" b="1" dirty="0"/>
              <a:t>Forskerteam</a:t>
            </a:r>
            <a:br>
              <a:rPr lang="nb-NO" sz="2800" b="1" dirty="0"/>
            </a:br>
            <a:br>
              <a:rPr lang="nb-NO" sz="2800" b="1" dirty="0"/>
            </a:br>
            <a:br>
              <a:rPr lang="nb-NO" sz="2800" b="1" dirty="0"/>
            </a:br>
            <a:endParaRPr lang="nb-NO" sz="1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3B5781-490E-3015-3632-444DD2E64DD8}"/>
              </a:ext>
            </a:extLst>
          </p:cNvPr>
          <p:cNvGrpSpPr/>
          <p:nvPr/>
        </p:nvGrpSpPr>
        <p:grpSpPr>
          <a:xfrm>
            <a:off x="7702826" y="1982262"/>
            <a:ext cx="1063112" cy="1238977"/>
            <a:chOff x="1164332" y="1602210"/>
            <a:chExt cx="1176675" cy="145727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10B4A23-5CC1-3A0C-B643-77E764BE23F5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7109" y="1602210"/>
              <a:ext cx="579062" cy="94068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9CFA8D-47DB-6DF3-0C1A-11A5D59EC74C}"/>
                </a:ext>
              </a:extLst>
            </p:cNvPr>
            <p:cNvSpPr txBox="1"/>
            <p:nvPr/>
          </p:nvSpPr>
          <p:spPr>
            <a:xfrm>
              <a:off x="1164332" y="2516478"/>
              <a:ext cx="1176675" cy="543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285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Einar Leknes</a:t>
              </a:r>
              <a:br>
                <a:rPr kumimoji="0" lang="nb-NO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nb-NO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Planlegger/Dr.ing. (Stavanger)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84F368-EC82-F276-B5B5-575728B3F167}"/>
              </a:ext>
            </a:extLst>
          </p:cNvPr>
          <p:cNvGrpSpPr/>
          <p:nvPr/>
        </p:nvGrpSpPr>
        <p:grpSpPr>
          <a:xfrm>
            <a:off x="9262079" y="1711086"/>
            <a:ext cx="1175323" cy="1171382"/>
            <a:chOff x="8514859" y="3060896"/>
            <a:chExt cx="1175323" cy="11713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5A3DC8-0D38-73BE-4B67-E3738B396385}"/>
                </a:ext>
              </a:extLst>
            </p:cNvPr>
            <p:cNvSpPr txBox="1"/>
            <p:nvPr/>
          </p:nvSpPr>
          <p:spPr>
            <a:xfrm>
              <a:off x="8514859" y="3893724"/>
              <a:ext cx="1175323" cy="33855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lvl="0" algn="ctr">
                <a:defRPr/>
              </a:pPr>
              <a:r>
                <a:rPr kumimoji="0" lang="nb-NO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Julie </a:t>
              </a:r>
              <a:r>
                <a:rPr lang="nb-NO" sz="800" dirty="0">
                  <a:solidFill>
                    <a:prstClr val="black"/>
                  </a:solidFill>
                </a:rPr>
                <a:t>Runde Krogstad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2285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Statsviter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(Kristiansand)</a:t>
              </a:r>
            </a:p>
          </p:txBody>
        </p:sp>
        <p:pic>
          <p:nvPicPr>
            <p:cNvPr id="21" name="Picture 20" descr="A person wearing glasses&#10;&#10;Description automatically generated with medium confidence">
              <a:extLst>
                <a:ext uri="{FF2B5EF4-FFF2-40B4-BE49-F238E27FC236}">
                  <a16:creationId xmlns:a16="http://schemas.microsoft.com/office/drawing/2014/main" id="{DE43ECB7-C3BC-B2B3-8962-4C9DCE4C2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4806" y="3060896"/>
              <a:ext cx="696231" cy="84656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7FB4A5-0265-D77C-3359-877DDE8B319E}"/>
              </a:ext>
            </a:extLst>
          </p:cNvPr>
          <p:cNvGrpSpPr/>
          <p:nvPr/>
        </p:nvGrpSpPr>
        <p:grpSpPr>
          <a:xfrm>
            <a:off x="10972012" y="1896568"/>
            <a:ext cx="923651" cy="1172017"/>
            <a:chOff x="5434104" y="1646683"/>
            <a:chExt cx="983517" cy="123400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2C2FF49-5EF9-409C-DEE2-DEDB8D6E6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90774" y="1646683"/>
              <a:ext cx="597853" cy="89134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39A91F-9B81-695A-C3A7-CB91E0B44419}"/>
                </a:ext>
              </a:extLst>
            </p:cNvPr>
            <p:cNvSpPr txBox="1"/>
            <p:nvPr/>
          </p:nvSpPr>
          <p:spPr>
            <a:xfrm>
              <a:off x="5434104" y="2524231"/>
              <a:ext cx="983517" cy="356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285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Stian B. Bayer</a:t>
              </a:r>
              <a:br>
                <a:rPr kumimoji="0" lang="nb-NO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nb-NO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Økonom (Bergen)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998503-2D89-8406-BA12-365A5615BB06}"/>
              </a:ext>
            </a:extLst>
          </p:cNvPr>
          <p:cNvGrpSpPr/>
          <p:nvPr/>
        </p:nvGrpSpPr>
        <p:grpSpPr>
          <a:xfrm>
            <a:off x="7644145" y="4218891"/>
            <a:ext cx="1284326" cy="1199017"/>
            <a:chOff x="5115847" y="3134736"/>
            <a:chExt cx="1458791" cy="127463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B9EF099-267D-6597-B134-F56215202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4581" y="3134736"/>
              <a:ext cx="581751" cy="883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CCDA7E-9A68-9CBD-A376-48494A5531EF}"/>
                </a:ext>
              </a:extLst>
            </p:cNvPr>
            <p:cNvSpPr txBox="1"/>
            <p:nvPr/>
          </p:nvSpPr>
          <p:spPr>
            <a:xfrm>
              <a:off x="5115847" y="4049467"/>
              <a:ext cx="1458791" cy="359906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marL="0" marR="0" lvl="0" indent="0" algn="ctr" defTabSz="2285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Raymond Pritchard</a:t>
              </a:r>
              <a:br>
                <a:rPr kumimoji="0" lang="nb-NO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nb-NO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Ingeniør (</a:t>
              </a:r>
              <a:r>
                <a:rPr kumimoji="0" lang="nb-NO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PhD</a:t>
              </a:r>
              <a:r>
                <a:rPr kumimoji="0" lang="nb-NO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</a:t>
              </a:r>
              <a:r>
                <a:rPr kumimoji="0" lang="nb-NO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(Stavanger)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93DE07EC-A563-487E-A358-BFE42EC53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0485" y="4496096"/>
            <a:ext cx="601878" cy="94709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F7B448F-0FD4-A9A5-C65D-961C88C99245}"/>
              </a:ext>
            </a:extLst>
          </p:cNvPr>
          <p:cNvSpPr txBox="1"/>
          <p:nvPr/>
        </p:nvSpPr>
        <p:spPr>
          <a:xfrm>
            <a:off x="9188162" y="5452749"/>
            <a:ext cx="1428597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Helga Birgit Bjørnarå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Statsviter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(PhD) (Kristiansand)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7F2158-C354-3CDA-07A0-2AFFF3EA9E7C}"/>
              </a:ext>
            </a:extLst>
          </p:cNvPr>
          <p:cNvGrpSpPr/>
          <p:nvPr/>
        </p:nvGrpSpPr>
        <p:grpSpPr>
          <a:xfrm>
            <a:off x="10931327" y="4169522"/>
            <a:ext cx="1236236" cy="1248386"/>
            <a:chOff x="10236054" y="5529839"/>
            <a:chExt cx="1236236" cy="124838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308199-0EF3-9955-9D75-F08CFA84EFEE}"/>
                </a:ext>
              </a:extLst>
            </p:cNvPr>
            <p:cNvSpPr txBox="1"/>
            <p:nvPr/>
          </p:nvSpPr>
          <p:spPr>
            <a:xfrm>
              <a:off x="10236054" y="6439671"/>
              <a:ext cx="1236236" cy="33855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marL="0" marR="0" lvl="0" indent="0" algn="ctr" defTabSz="2285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Daniela Müller-Eie</a:t>
              </a:r>
              <a:br>
                <a:rPr kumimoji="0" lang="nb-NO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nb-NO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Planner (</a:t>
              </a:r>
              <a:r>
                <a:rPr kumimoji="0" lang="nb-NO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PhD</a:t>
              </a:r>
              <a:r>
                <a:rPr kumimoji="0" lang="nb-NO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)(Stavanger)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1CFCEB4-CE3C-2F7F-4BEA-1A75A8C92A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454" r="7302"/>
            <a:stretch/>
          </p:blipFill>
          <p:spPr>
            <a:xfrm>
              <a:off x="10415936" y="5529839"/>
              <a:ext cx="679401" cy="850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559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5141-9C22-94CE-0922-F91E5411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6"/>
            <a:ext cx="7008139" cy="454227"/>
          </a:xfrm>
        </p:spPr>
        <p:txBody>
          <a:bodyPr anchor="t">
            <a:normAutofit fontScale="90000"/>
          </a:bodyPr>
          <a:lstStyle/>
          <a:p>
            <a:r>
              <a:rPr lang="nb-NO" sz="3100" b="1" dirty="0"/>
              <a:t>Forklaring på høyere bilandel på Nord-Jæren: </a:t>
            </a:r>
            <a:br>
              <a:rPr lang="nb-NO" sz="3100" b="1" dirty="0"/>
            </a:br>
            <a:endParaRPr lang="nb-NO" sz="3100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BBA11C0-6E52-AB4A-8E89-95EC3AC947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645793"/>
              </p:ext>
            </p:extLst>
          </p:nvPr>
        </p:nvGraphicFramePr>
        <p:xfrm>
          <a:off x="1041535" y="1378395"/>
          <a:ext cx="10116536" cy="399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FCD6F5D-D723-9180-E5AD-2B757EEB3CA1}"/>
              </a:ext>
            </a:extLst>
          </p:cNvPr>
          <p:cNvSpPr txBox="1">
            <a:spLocks/>
          </p:cNvSpPr>
          <p:nvPr/>
        </p:nvSpPr>
        <p:spPr>
          <a:xfrm>
            <a:off x="1094888" y="5370285"/>
            <a:ext cx="8896768" cy="11490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1" kern="1200">
                <a:solidFill>
                  <a:srgbClr val="3842E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endParaRPr lang="nb-NO" sz="20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1B9481-59EE-BB61-6BBA-90ED7AC1193C}"/>
              </a:ext>
            </a:extLst>
          </p:cNvPr>
          <p:cNvSpPr txBox="1">
            <a:spLocks/>
          </p:cNvSpPr>
          <p:nvPr/>
        </p:nvSpPr>
        <p:spPr>
          <a:xfrm>
            <a:off x="1094888" y="5486159"/>
            <a:ext cx="10511985" cy="954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1" kern="1200">
                <a:solidFill>
                  <a:srgbClr val="3842E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+mn-lt"/>
              </a:rPr>
              <a:t>På Nord-Jæren velger flere bil framfor kollektiv enn i Trondheim og Bergen ved like tidsforskjeller bil/kollektiv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+mn-lt"/>
              </a:rPr>
              <a:t>Mulig årsak:  På Nord-Jæren er det ikke rushtidsavgift, inntektene er høyere og bilholdet er høyere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F9501F9-BE1D-0499-A32E-22B2BCBDB714}"/>
              </a:ext>
            </a:extLst>
          </p:cNvPr>
          <p:cNvSpPr/>
          <p:nvPr/>
        </p:nvSpPr>
        <p:spPr>
          <a:xfrm>
            <a:off x="2743200" y="2883363"/>
            <a:ext cx="220257" cy="600701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7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5141-9C22-94CE-0922-F91E5411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0" y="625991"/>
            <a:ext cx="8959715" cy="574160"/>
          </a:xfrm>
        </p:spPr>
        <p:txBody>
          <a:bodyPr/>
          <a:lstStyle/>
          <a:p>
            <a:r>
              <a:rPr lang="nb-NO" sz="3600" b="1"/>
              <a:t>Holdninger til endring av personbilbruk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715CE-15C2-4C36-BC91-9F9C7401D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27" y="1469045"/>
            <a:ext cx="6350680" cy="2360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114646-795C-60C1-6964-2CC612AF4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27" y="4097942"/>
            <a:ext cx="6350679" cy="24907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6DF12C-C876-8B43-0181-2E9AEE26C86D}"/>
              </a:ext>
            </a:extLst>
          </p:cNvPr>
          <p:cNvSpPr txBox="1">
            <a:spLocks/>
          </p:cNvSpPr>
          <p:nvPr/>
        </p:nvSpPr>
        <p:spPr>
          <a:xfrm>
            <a:off x="7375659" y="1469045"/>
            <a:ext cx="4172313" cy="20886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1" kern="1200">
                <a:solidFill>
                  <a:srgbClr val="3842E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nb-NO" sz="2400" b="1" dirty="0"/>
              <a:t>For hele utvalget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b="1" dirty="0"/>
              <a:t>Andelen med «permanent bærekraftig holdning» til redusert bilbruk er størst i Trondheim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b="1" dirty="0"/>
              <a:t>Andelen «Ubevisst» er høyest på Nord-Jæren, hvor vi også finner den høyeste andelen bilister.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75F206-80DE-2876-51E5-B2E39B77AD84}"/>
              </a:ext>
            </a:extLst>
          </p:cNvPr>
          <p:cNvSpPr txBox="1">
            <a:spLocks/>
          </p:cNvSpPr>
          <p:nvPr/>
        </p:nvSpPr>
        <p:spPr>
          <a:xfrm>
            <a:off x="7375658" y="4012220"/>
            <a:ext cx="4172313" cy="20886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1" kern="1200">
                <a:solidFill>
                  <a:srgbClr val="3842E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nb-NO" sz="2400" b="1" dirty="0"/>
              <a:t>For bilistene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b="1" dirty="0"/>
              <a:t>Like holdninger blant de som vanligvis benytter bil til arbeid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accent3">
                    <a:lumMod val="50000"/>
                  </a:schemeClr>
                </a:solidFill>
              </a:rPr>
              <a:t>27–30% av de som benytter bil, vil gjerne endre reisemåte.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nb-NO" sz="20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3712F5-5714-60F2-11EC-D661B34EF1DB}"/>
              </a:ext>
            </a:extLst>
          </p:cNvPr>
          <p:cNvSpPr/>
          <p:nvPr/>
        </p:nvSpPr>
        <p:spPr>
          <a:xfrm>
            <a:off x="2082429" y="4812280"/>
            <a:ext cx="1663518" cy="1419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06B078-3C06-C276-D2B7-FD196D4A689B}"/>
              </a:ext>
            </a:extLst>
          </p:cNvPr>
          <p:cNvSpPr/>
          <p:nvPr/>
        </p:nvSpPr>
        <p:spPr>
          <a:xfrm>
            <a:off x="5121411" y="2009272"/>
            <a:ext cx="1663518" cy="468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5AB9392-0CE8-CFF2-A13B-7D13CC389D7B}"/>
              </a:ext>
            </a:extLst>
          </p:cNvPr>
          <p:cNvSpPr/>
          <p:nvPr/>
        </p:nvSpPr>
        <p:spPr>
          <a:xfrm>
            <a:off x="2155848" y="2477730"/>
            <a:ext cx="1663518" cy="4684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EF297B-6ECC-8030-947F-5A2418FCD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9234" y="1280186"/>
            <a:ext cx="4872885" cy="338554"/>
          </a:xfrm>
        </p:spPr>
        <p:txBody>
          <a:bodyPr/>
          <a:lstStyle/>
          <a:p>
            <a:r>
              <a:rPr lang="nb-NO" dirty="0"/>
              <a:t>Hvor kommer El-</a:t>
            </a:r>
            <a:r>
              <a:rPr lang="nb-NO" dirty="0" err="1"/>
              <a:t>billISTENE</a:t>
            </a:r>
            <a:r>
              <a:rPr lang="nb-NO" dirty="0"/>
              <a:t> FRA?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F80FD5-E071-F6E8-74C2-904B2A052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696" y="1280186"/>
            <a:ext cx="4896883" cy="338554"/>
          </a:xfrm>
        </p:spPr>
        <p:txBody>
          <a:bodyPr/>
          <a:lstStyle/>
          <a:p>
            <a:r>
              <a:rPr lang="nb-NO" dirty="0"/>
              <a:t>Hvor kommer El-syklistene fra?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45141-9C22-94CE-0922-F91E5411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859869" cy="534503"/>
          </a:xfrm>
        </p:spPr>
        <p:txBody>
          <a:bodyPr/>
          <a:lstStyle/>
          <a:p>
            <a:r>
              <a:rPr lang="nb-NO" sz="3600" b="1" dirty="0"/>
              <a:t>Endringer fra 2018- 2022 i Trondheim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351ED-32D3-0C5E-DBFF-39DD62935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235" y="1824119"/>
            <a:ext cx="4497232" cy="4471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30E16B-DCE3-952A-6636-89355375A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696" y="1828910"/>
            <a:ext cx="4474876" cy="4471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109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5141-9C22-94CE-0922-F91E5411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6"/>
            <a:ext cx="8959715" cy="574160"/>
          </a:xfrm>
        </p:spPr>
        <p:txBody>
          <a:bodyPr/>
          <a:lstStyle/>
          <a:p>
            <a:r>
              <a:rPr lang="nb-NO" sz="3600" b="1" dirty="0"/>
              <a:t>Ny forklaring: El-bileierskap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1215C-53EE-F86A-641A-E9FC515ED64F}"/>
              </a:ext>
            </a:extLst>
          </p:cNvPr>
          <p:cNvSpPr txBox="1"/>
          <p:nvPr/>
        </p:nvSpPr>
        <p:spPr>
          <a:xfrm>
            <a:off x="9105900" y="2230232"/>
            <a:ext cx="2733674" cy="38882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spcAft>
                <a:spcPts val="800"/>
              </a:spcAft>
            </a:pPr>
            <a:r>
              <a:rPr lang="nb-NO" sz="20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EL-BIL-EIERNE:</a:t>
            </a:r>
          </a:p>
          <a:p>
            <a:pPr lvl="0">
              <a:spcAft>
                <a:spcPts val="800"/>
              </a:spcAft>
            </a:pPr>
            <a:r>
              <a:rPr lang="nb-NO" sz="20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Arial"/>
              </a:rPr>
              <a:t>El-bileiere benytter bil i større grad (10-17%-poeng) enn fossilbileiere til arbeidsreiser.</a:t>
            </a:r>
          </a:p>
          <a:p>
            <a:pPr>
              <a:spcAft>
                <a:spcPts val="800"/>
              </a:spcAft>
            </a:pPr>
            <a:r>
              <a:rPr lang="nb-NO" sz="2000" b="1" dirty="0"/>
              <a:t>Holdninger:</a:t>
            </a:r>
          </a:p>
          <a:p>
            <a:pPr>
              <a:spcAft>
                <a:spcPts val="800"/>
              </a:spcAft>
            </a:pPr>
            <a:r>
              <a:rPr lang="nb-NO" sz="2000" b="1" dirty="0"/>
              <a:t>El-bileiere er mindre opptatt av å redusere bilbruk enn fossilbileiere</a:t>
            </a:r>
          </a:p>
          <a:p>
            <a:pPr lvl="0">
              <a:spcAft>
                <a:spcPts val="800"/>
              </a:spcAft>
            </a:pPr>
            <a:endParaRPr lang="nb-NO" sz="200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4E5CBB-C513-5BC7-79C6-64CED351DB0E}"/>
              </a:ext>
            </a:extLst>
          </p:cNvPr>
          <p:cNvGraphicFramePr>
            <a:graphicFrameLocks noGrp="1"/>
          </p:cNvGraphicFramePr>
          <p:nvPr/>
        </p:nvGraphicFramePr>
        <p:xfrm>
          <a:off x="1099700" y="1114426"/>
          <a:ext cx="7764382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5518">
                  <a:extLst>
                    <a:ext uri="{9D8B030D-6E8A-4147-A177-3AD203B41FA5}">
                      <a16:colId xmlns:a16="http://schemas.microsoft.com/office/drawing/2014/main" val="1397059471"/>
                    </a:ext>
                  </a:extLst>
                </a:gridCol>
                <a:gridCol w="1524423">
                  <a:extLst>
                    <a:ext uri="{9D8B030D-6E8A-4147-A177-3AD203B41FA5}">
                      <a16:colId xmlns:a16="http://schemas.microsoft.com/office/drawing/2014/main" val="1324632996"/>
                    </a:ext>
                  </a:extLst>
                </a:gridCol>
                <a:gridCol w="1646121">
                  <a:extLst>
                    <a:ext uri="{9D8B030D-6E8A-4147-A177-3AD203B41FA5}">
                      <a16:colId xmlns:a16="http://schemas.microsoft.com/office/drawing/2014/main" val="3644454754"/>
                    </a:ext>
                  </a:extLst>
                </a:gridCol>
                <a:gridCol w="1556448">
                  <a:extLst>
                    <a:ext uri="{9D8B030D-6E8A-4147-A177-3AD203B41FA5}">
                      <a16:colId xmlns:a16="http://schemas.microsoft.com/office/drawing/2014/main" val="996128444"/>
                    </a:ext>
                  </a:extLst>
                </a:gridCol>
                <a:gridCol w="1831872">
                  <a:extLst>
                    <a:ext uri="{9D8B030D-6E8A-4147-A177-3AD203B41FA5}">
                      <a16:colId xmlns:a16="http://schemas.microsoft.com/office/drawing/2014/main" val="38244791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600" b="0" i="0" u="none" strike="noStrike">
                        <a:solidFill>
                          <a:srgbClr val="99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  <a:latin typeface="+mn-lt"/>
                        </a:rPr>
                        <a:t>Har ikke bil</a:t>
                      </a:r>
                      <a:endParaRPr lang="nb-NO" sz="1600" b="0" i="0" u="none" strike="noStrike">
                        <a:solidFill>
                          <a:srgbClr val="99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  <a:latin typeface="+mn-lt"/>
                        </a:rPr>
                        <a:t>Har fossilbil</a:t>
                      </a:r>
                      <a:endParaRPr lang="nb-NO" sz="1600" b="0" i="0" u="none" strike="noStrike">
                        <a:solidFill>
                          <a:srgbClr val="99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  <a:latin typeface="+mn-lt"/>
                        </a:rPr>
                        <a:t>Har el-bil</a:t>
                      </a:r>
                      <a:endParaRPr lang="nb-NO" sz="1600" b="0" i="0" u="none" strike="noStrike">
                        <a:solidFill>
                          <a:srgbClr val="99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  <a:latin typeface="+mn-lt"/>
                        </a:rPr>
                        <a:t>Har fossil- og el-bil</a:t>
                      </a:r>
                      <a:endParaRPr lang="nb-NO" sz="1600" b="0" i="0" u="none" strike="noStrike">
                        <a:solidFill>
                          <a:srgbClr val="99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78154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b-NO" sz="1600" u="none" strike="noStrike">
                          <a:effectLst/>
                          <a:latin typeface="+mn-lt"/>
                        </a:rPr>
                        <a:t>Nord-Jæren</a:t>
                      </a:r>
                      <a:endParaRPr lang="nb-NO" sz="1600" b="0" i="0" u="none" strike="noStrike">
                        <a:solidFill>
                          <a:srgbClr val="99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6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8%</a:t>
                      </a:r>
                      <a:endParaRPr lang="nb-NO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600" u="none" strike="noStrike">
                          <a:effectLst/>
                          <a:latin typeface="+mn-lt"/>
                        </a:rPr>
                        <a:t>56%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600" u="none" strike="noStrike">
                          <a:effectLst/>
                          <a:latin typeface="+mn-lt"/>
                        </a:rPr>
                        <a:t>25%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600" u="none" strike="noStrike">
                          <a:effectLst/>
                          <a:latin typeface="+mn-lt"/>
                        </a:rPr>
                        <a:t>11%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30813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b-NO" sz="1600" u="none" strike="noStrike">
                          <a:effectLst/>
                          <a:latin typeface="+mn-lt"/>
                        </a:rPr>
                        <a:t>Bergen</a:t>
                      </a:r>
                      <a:endParaRPr lang="nb-NO" sz="1600" b="0" i="0" u="none" strike="noStrike">
                        <a:solidFill>
                          <a:srgbClr val="99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600" u="none" strike="noStrike">
                          <a:effectLst/>
                          <a:latin typeface="+mn-lt"/>
                        </a:rPr>
                        <a:t>21%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600" b="1" u="none" strike="noStrike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41%</a:t>
                      </a:r>
                      <a:endParaRPr lang="nb-NO" sz="1600" b="1" i="0" u="none" strike="noStrike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600" u="none" strike="noStrike">
                          <a:effectLst/>
                          <a:latin typeface="+mn-lt"/>
                        </a:rPr>
                        <a:t>28%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600" u="none" strike="noStrike">
                          <a:effectLst/>
                          <a:latin typeface="+mn-lt"/>
                        </a:rPr>
                        <a:t>9%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99765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b-NO" sz="1600" u="none" strike="noStrike">
                          <a:effectLst/>
                          <a:latin typeface="+mn-lt"/>
                        </a:rPr>
                        <a:t>Trondheim</a:t>
                      </a:r>
                      <a:endParaRPr lang="nb-NO" sz="1600" b="0" i="0" u="none" strike="noStrike">
                        <a:solidFill>
                          <a:srgbClr val="99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600" u="none" strike="noStrike">
                          <a:effectLst/>
                          <a:latin typeface="+mn-lt"/>
                        </a:rPr>
                        <a:t>15%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600" u="none" strike="noStrike">
                          <a:effectLst/>
                          <a:latin typeface="+mn-lt"/>
                        </a:rPr>
                        <a:t>53%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600" u="none" strike="noStrike">
                          <a:effectLst/>
                          <a:latin typeface="+mn-lt"/>
                        </a:rPr>
                        <a:t>23%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600" u="none" strike="noStrike" dirty="0">
                          <a:effectLst/>
                          <a:latin typeface="+mn-lt"/>
                        </a:rPr>
                        <a:t>9%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975735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DC0725B-EA6C-EF13-04E5-9EB68FFD1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700" y="2447605"/>
            <a:ext cx="7748837" cy="344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4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5141-9C22-94CE-0922-F91E5411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6"/>
            <a:ext cx="8959715" cy="574160"/>
          </a:xfrm>
        </p:spPr>
        <p:txBody>
          <a:bodyPr/>
          <a:lstStyle/>
          <a:p>
            <a:r>
              <a:rPr lang="nb-NO" sz="3600" b="1"/>
              <a:t>Ny forklaring: El-sykkeleierskap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1215C-53EE-F86A-641A-E9FC515ED64F}"/>
              </a:ext>
            </a:extLst>
          </p:cNvPr>
          <p:cNvSpPr txBox="1"/>
          <p:nvPr/>
        </p:nvSpPr>
        <p:spPr>
          <a:xfrm>
            <a:off x="9079814" y="1282791"/>
            <a:ext cx="2813735" cy="4852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spcAft>
                <a:spcPts val="800"/>
              </a:spcAft>
            </a:pPr>
            <a:r>
              <a:rPr lang="nb-NO" sz="20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EL-SYKKEL-EIERSKAP:</a:t>
            </a:r>
          </a:p>
          <a:p>
            <a:pPr lvl="0"/>
            <a:r>
              <a:rPr lang="nb-NO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øker andel syklende: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17 %-poeng på Nord-Jæren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14 %-poeng i Bergen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20 %-poeng i Trondheim</a:t>
            </a:r>
          </a:p>
          <a:p>
            <a:pPr lvl="0">
              <a:spcBef>
                <a:spcPts val="800"/>
              </a:spcBef>
            </a:pPr>
            <a:r>
              <a:rPr lang="nb-NO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reduserer andel bilister: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9 %-poeng på Nord-Jæren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5 %-poeng i Bergen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6 %-poeng i Trondheim</a:t>
            </a:r>
          </a:p>
          <a:p>
            <a:endParaRPr lang="nb-NO" sz="2000" b="1" dirty="0"/>
          </a:p>
          <a:p>
            <a:r>
              <a:rPr lang="nb-NO" sz="2000" b="1" dirty="0"/>
              <a:t>Holdninger:</a:t>
            </a:r>
          </a:p>
          <a:p>
            <a:r>
              <a:rPr lang="nb-NO" sz="2000" b="1" dirty="0"/>
              <a:t>El-syklister er mer opptatt av å redusere bilbruk enn vanlige syklister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FAEB5C-6D56-7888-4CD7-57E2DA0E0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756621"/>
              </p:ext>
            </p:extLst>
          </p:nvPr>
        </p:nvGraphicFramePr>
        <p:xfrm>
          <a:off x="1041534" y="1282791"/>
          <a:ext cx="7852329" cy="89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1094">
                  <a:extLst>
                    <a:ext uri="{9D8B030D-6E8A-4147-A177-3AD203B41FA5}">
                      <a16:colId xmlns:a16="http://schemas.microsoft.com/office/drawing/2014/main" val="2224128231"/>
                    </a:ext>
                  </a:extLst>
                </a:gridCol>
                <a:gridCol w="1464867">
                  <a:extLst>
                    <a:ext uri="{9D8B030D-6E8A-4147-A177-3AD203B41FA5}">
                      <a16:colId xmlns:a16="http://schemas.microsoft.com/office/drawing/2014/main" val="3480004162"/>
                    </a:ext>
                  </a:extLst>
                </a:gridCol>
                <a:gridCol w="1915079">
                  <a:extLst>
                    <a:ext uri="{9D8B030D-6E8A-4147-A177-3AD203B41FA5}">
                      <a16:colId xmlns:a16="http://schemas.microsoft.com/office/drawing/2014/main" val="155287240"/>
                    </a:ext>
                  </a:extLst>
                </a:gridCol>
                <a:gridCol w="1149047">
                  <a:extLst>
                    <a:ext uri="{9D8B030D-6E8A-4147-A177-3AD203B41FA5}">
                      <a16:colId xmlns:a16="http://schemas.microsoft.com/office/drawing/2014/main" val="4103729375"/>
                    </a:ext>
                  </a:extLst>
                </a:gridCol>
                <a:gridCol w="2292242">
                  <a:extLst>
                    <a:ext uri="{9D8B030D-6E8A-4147-A177-3AD203B41FA5}">
                      <a16:colId xmlns:a16="http://schemas.microsoft.com/office/drawing/2014/main" val="10478389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Har ikke sykkel</a:t>
                      </a:r>
                      <a:endParaRPr lang="nb-NO" sz="14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Har vanlig sykkel</a:t>
                      </a:r>
                      <a:endParaRPr lang="nb-NO" sz="14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Har elsykkel</a:t>
                      </a:r>
                      <a:endParaRPr lang="nb-NO" sz="14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>
                          <a:effectLst/>
                        </a:rPr>
                        <a:t>Har vanlig og elsykkel</a:t>
                      </a:r>
                      <a:endParaRPr lang="nb-NO" sz="14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3156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b-NO" sz="1400" b="1" u="none" strike="noStrike">
                          <a:effectLst/>
                        </a:rPr>
                        <a:t>Nord-Jæren</a:t>
                      </a:r>
                      <a:endParaRPr lang="nb-NO" sz="1400" b="1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u="none" strike="noStrike">
                          <a:effectLst/>
                        </a:rPr>
                        <a:t>25%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u="none" strike="noStrike">
                          <a:effectLst/>
                        </a:rPr>
                        <a:t>51%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u="none" strike="noStrike">
                          <a:effectLst/>
                        </a:rPr>
                        <a:t>14%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u="none" strike="noStrike">
                          <a:effectLst/>
                        </a:rPr>
                        <a:t>10%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98377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b-NO" sz="1400" b="1" u="none" strike="noStrike">
                          <a:effectLst/>
                        </a:rPr>
                        <a:t>Bergen</a:t>
                      </a:r>
                      <a:endParaRPr lang="nb-NO" sz="1400" b="1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42%</a:t>
                      </a:r>
                      <a:endParaRPr lang="nb-NO" sz="1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u="none" strike="noStrike">
                          <a:effectLst/>
                        </a:rPr>
                        <a:t>46%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8%</a:t>
                      </a:r>
                      <a:endParaRPr lang="nb-NO" sz="1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5%</a:t>
                      </a:r>
                      <a:endParaRPr lang="nb-NO" sz="1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08955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nb-NO" sz="1400" b="1" u="none" strike="noStrike">
                          <a:effectLst/>
                        </a:rPr>
                        <a:t>Trondheim</a:t>
                      </a:r>
                      <a:endParaRPr lang="nb-NO" sz="1400" b="1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u="none" strike="noStrike">
                          <a:effectLst/>
                        </a:rPr>
                        <a:t>23%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58%</a:t>
                      </a:r>
                      <a:endParaRPr lang="nb-NO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u="none" strike="noStrike">
                          <a:effectLst/>
                        </a:rPr>
                        <a:t>11%</a:t>
                      </a:r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400" u="none" strike="noStrike" dirty="0">
                          <a:effectLst/>
                        </a:rPr>
                        <a:t>8%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1011594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54FCDED-D370-4C2C-1FD4-F7DA4C296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34" y="2399527"/>
            <a:ext cx="7841522" cy="28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D37C8C-E2EF-7FF2-97D0-6C67DE868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554" y="3207085"/>
            <a:ext cx="7581858" cy="369332"/>
          </a:xfrm>
        </p:spPr>
        <p:txBody>
          <a:bodyPr/>
          <a:lstStyle/>
          <a:p>
            <a:r>
              <a:rPr lang="nb-NO" sz="2400" dirty="0"/>
              <a:t>Muligheter for å nærme seg Nullvekstmålet: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F7FCB-E2C9-8E6B-3C98-9A3DE8CDA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6554" y="3687745"/>
            <a:ext cx="10425175" cy="2644073"/>
          </a:xfrm>
        </p:spPr>
        <p:txBody>
          <a:bodyPr vert="horz" lIns="0" tIns="0" rIns="0" bIns="0" rtlCol="0" anchor="t">
            <a:normAutofit/>
          </a:bodyPr>
          <a:lstStyle/>
          <a:p>
            <a:pPr marL="8890" indent="0">
              <a:lnSpc>
                <a:spcPct val="90000"/>
              </a:lnSpc>
              <a:buNone/>
            </a:pPr>
            <a:r>
              <a:rPr lang="nb-NO" sz="2000" b="1" dirty="0"/>
              <a:t>Utgangspunkt: 27% av bilistene på Trondheim ønsker å redusere bilbruken</a:t>
            </a:r>
          </a:p>
          <a:p>
            <a:pPr marL="466090" indent="-457200">
              <a:lnSpc>
                <a:spcPct val="90000"/>
              </a:lnSpc>
              <a:buFont typeface="+mj-lt"/>
              <a:buAutoNum type="arabicPeriod"/>
            </a:pPr>
            <a:r>
              <a:rPr lang="nb-NO" sz="2000" b="1" dirty="0"/>
              <a:t>Tilrettelegg for El-syklister: </a:t>
            </a:r>
          </a:p>
          <a:p>
            <a:pPr marL="612842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649" b="1" dirty="0">
                <a:solidFill>
                  <a:srgbClr val="00B050"/>
                </a:solidFill>
              </a:rPr>
              <a:t>Stadig forbedring av sykkelinfrastruktur</a:t>
            </a:r>
          </a:p>
          <a:p>
            <a:pPr marL="612842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649" b="1" dirty="0">
                <a:solidFill>
                  <a:srgbClr val="00B050"/>
                </a:solidFill>
              </a:rPr>
              <a:t>Momsfritak ved kjøp av El-sykkel</a:t>
            </a:r>
          </a:p>
          <a:p>
            <a:pPr marL="612842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649" b="1" dirty="0">
                <a:solidFill>
                  <a:srgbClr val="00B050"/>
                </a:solidFill>
              </a:rPr>
              <a:t>Støtte til el-sykkelkjøp / el-sykkel-leie</a:t>
            </a:r>
          </a:p>
          <a:p>
            <a:pPr marL="612842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649" b="1" dirty="0">
                <a:solidFill>
                  <a:srgbClr val="00B050"/>
                </a:solidFill>
              </a:rPr>
              <a:t>Kr 2,5 (0,25 €) pr km ved sykling til jobb (som i Belgia)</a:t>
            </a:r>
          </a:p>
          <a:p>
            <a:pPr marL="466090" indent="-457200">
              <a:lnSpc>
                <a:spcPct val="90000"/>
              </a:lnSpc>
              <a:buFont typeface="+mj-lt"/>
              <a:buAutoNum type="arabicPeriod"/>
            </a:pPr>
            <a:r>
              <a:rPr lang="nb-NO" sz="2000" b="1" dirty="0"/>
              <a:t>Innfør like restriktive virkemidler (parkering og bompenger) for El-biler som for fossilbiler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7D36A9-8996-6AD5-88C8-236BF63B948A}"/>
              </a:ext>
            </a:extLst>
          </p:cNvPr>
          <p:cNvSpPr txBox="1"/>
          <p:nvPr/>
        </p:nvSpPr>
        <p:spPr>
          <a:xfrm>
            <a:off x="886554" y="526182"/>
            <a:ext cx="8658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nb-NO" sz="3200" b="1" i="0" u="none" strike="noStrike" kern="1200" cap="all" spc="140" normalizeH="0" baseline="0" noProof="0" dirty="0">
                <a:ln>
                  <a:noFill/>
                </a:ln>
                <a:solidFill>
                  <a:srgbClr val="3207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konklusjoner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3694796-5093-7B74-A698-4D1A459F34CE}"/>
              </a:ext>
            </a:extLst>
          </p:cNvPr>
          <p:cNvSpPr txBox="1">
            <a:spLocks/>
          </p:cNvSpPr>
          <p:nvPr/>
        </p:nvSpPr>
        <p:spPr>
          <a:xfrm>
            <a:off x="1035161" y="1918584"/>
            <a:ext cx="9837823" cy="117717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79056" indent="-270054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Blip>
                <a:blip r:embed="rId3"/>
              </a:buBlip>
              <a:defRPr sz="2601" kern="1200">
                <a:solidFill>
                  <a:srgbClr val="3207AA"/>
                </a:solidFill>
                <a:latin typeface="+mn-lt"/>
                <a:ea typeface="+mn-ea"/>
                <a:cs typeface="+mn-cs"/>
              </a:defRPr>
            </a:lvl1pPr>
            <a:lvl2pPr marL="540108" indent="-25205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Blip>
                <a:blip r:embed="rId4"/>
              </a:buBlip>
              <a:defRPr sz="2250" kern="1200">
                <a:solidFill>
                  <a:srgbClr val="1CADB2"/>
                </a:solidFill>
                <a:latin typeface="+mn-lt"/>
                <a:ea typeface="+mn-ea"/>
                <a:cs typeface="+mn-cs"/>
              </a:defRPr>
            </a:lvl2pPr>
            <a:lvl3pPr marL="837167" indent="-243049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Tx/>
              <a:buBlip>
                <a:blip r:embed="rId5"/>
              </a:buBlip>
              <a:defRPr sz="2000" kern="1200">
                <a:solidFill>
                  <a:srgbClr val="3842E2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090" indent="-457200">
              <a:lnSpc>
                <a:spcPct val="90000"/>
              </a:lnSpc>
              <a:buFont typeface="+mj-lt"/>
              <a:buAutoNum type="arabicPeriod"/>
            </a:pPr>
            <a:endParaRPr lang="nb-NO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DD8E6-05DC-2B46-0A8A-07B7E0FAB7FD}"/>
              </a:ext>
            </a:extLst>
          </p:cNvPr>
          <p:cNvSpPr txBox="1"/>
          <p:nvPr/>
        </p:nvSpPr>
        <p:spPr>
          <a:xfrm>
            <a:off x="765441" y="1277126"/>
            <a:ext cx="944634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6090" indent="-4572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nb-NO" sz="2000" b="1" dirty="0"/>
              <a:t>Den nasjonale el-bilpolitikken har underminert byområdenes bompengepolitikk.</a:t>
            </a:r>
          </a:p>
          <a:p>
            <a:pPr marL="466090" indent="-4572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nb-NO" sz="2000" b="1" dirty="0"/>
              <a:t>Parkeringspolitikken har </a:t>
            </a:r>
            <a:r>
              <a:rPr lang="nb-NO" sz="2000" b="1" dirty="0" err="1"/>
              <a:t>sålangt</a:t>
            </a:r>
            <a:r>
              <a:rPr lang="nb-NO" sz="2000" b="1" dirty="0"/>
              <a:t> begrenset nedslagsfelt</a:t>
            </a:r>
          </a:p>
          <a:p>
            <a:pPr marL="466090" indent="-4572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nb-NO" sz="2000" b="1" dirty="0"/>
              <a:t>Kollektivtrafikken har potensiale og blir stadig mer konkurransedyktig</a:t>
            </a:r>
          </a:p>
          <a:p>
            <a:pPr marL="466090" indent="-457200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nb-NO" sz="2000" b="1" dirty="0"/>
              <a:t>Nye vegprosjekter forbedrer bilens framkommelighet  </a:t>
            </a:r>
          </a:p>
        </p:txBody>
      </p:sp>
    </p:spTree>
    <p:extLst>
      <p:ext uri="{BB962C8B-B14F-4D97-AF65-F5344CB8AC3E}">
        <p14:creationId xmlns:p14="http://schemas.microsoft.com/office/powerpoint/2010/main" val="267475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63AC-8DB7-D5A2-F060-2C823673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7" y="326372"/>
            <a:ext cx="7008139" cy="544008"/>
          </a:xfrm>
        </p:spPr>
        <p:txBody>
          <a:bodyPr/>
          <a:lstStyle/>
          <a:p>
            <a:r>
              <a:rPr lang="nb-NO" b="1" dirty="0"/>
              <a:t>Parkering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27CE9A-9A87-5647-6CC6-6823025D0C76}"/>
              </a:ext>
            </a:extLst>
          </p:cNvPr>
          <p:cNvSpPr txBox="1">
            <a:spLocks/>
          </p:cNvSpPr>
          <p:nvPr/>
        </p:nvSpPr>
        <p:spPr>
          <a:xfrm>
            <a:off x="7673155" y="3897519"/>
            <a:ext cx="4208145" cy="2652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1" kern="1200">
                <a:solidFill>
                  <a:srgbClr val="3842E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nb-NO" sz="2000" dirty="0">
                <a:latin typeface="+mn-lt"/>
              </a:rPr>
              <a:t>Parkeringspolitikken omfatter kun Midtbyen – og 20% av arbeids-plassene - derfor begrenset som virkemiddel for nullvekstmålet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nb-NO" sz="2000" dirty="0">
                <a:latin typeface="+mn-lt"/>
              </a:rPr>
              <a:t>Lokalpolitisk </a:t>
            </a:r>
            <a:r>
              <a:rPr lang="nb-NO" sz="2000" b="1" dirty="0">
                <a:solidFill>
                  <a:srgbClr val="FF0000"/>
                </a:solidFill>
                <a:latin typeface="+mn-lt"/>
              </a:rPr>
              <a:t>uenighet </a:t>
            </a:r>
            <a:r>
              <a:rPr lang="nb-NO" sz="2000" dirty="0">
                <a:latin typeface="+mn-lt"/>
              </a:rPr>
              <a:t>om innføring av restriksjoner ved arbeidsplasser og kjøpesentra</a:t>
            </a:r>
          </a:p>
          <a:p>
            <a:pPr>
              <a:spcAft>
                <a:spcPts val="800"/>
              </a:spcAft>
            </a:pPr>
            <a:endParaRPr lang="nb-NO" sz="2000" dirty="0">
              <a:latin typeface="+mn-lt"/>
            </a:endParaRPr>
          </a:p>
          <a:p>
            <a:endParaRPr lang="nb-NO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EA2719-D06E-4748-BD90-F554BD26C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7" y="974719"/>
            <a:ext cx="6429375" cy="2619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538995-D67D-5248-8C28-F54BF1AE3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503" y="1076228"/>
            <a:ext cx="2365453" cy="251786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494DDAC-9B75-B2D4-7BC1-DDDF02AAC8ED}"/>
              </a:ext>
            </a:extLst>
          </p:cNvPr>
          <p:cNvSpPr/>
          <p:nvPr/>
        </p:nvSpPr>
        <p:spPr>
          <a:xfrm>
            <a:off x="360420" y="1575171"/>
            <a:ext cx="2342733" cy="927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429FF-A7ED-B73B-9253-66E2BF837FA5}"/>
              </a:ext>
            </a:extLst>
          </p:cNvPr>
          <p:cNvSpPr/>
          <p:nvPr/>
        </p:nvSpPr>
        <p:spPr>
          <a:xfrm>
            <a:off x="2530823" y="2601615"/>
            <a:ext cx="1846498" cy="992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194A9F-25B1-09E0-AF5A-769168C40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14" y="3692789"/>
            <a:ext cx="7413379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63AC-8DB7-D5A2-F060-2C823673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65" y="424950"/>
            <a:ext cx="7966780" cy="544008"/>
          </a:xfrm>
        </p:spPr>
        <p:txBody>
          <a:bodyPr/>
          <a:lstStyle/>
          <a:p>
            <a:r>
              <a:rPr lang="nb-NO" sz="3200" b="1" dirty="0"/>
              <a:t>Bompenger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27CE9A-9A87-5647-6CC6-6823025D0C76}"/>
              </a:ext>
            </a:extLst>
          </p:cNvPr>
          <p:cNvSpPr txBox="1">
            <a:spLocks/>
          </p:cNvSpPr>
          <p:nvPr/>
        </p:nvSpPr>
        <p:spPr>
          <a:xfrm>
            <a:off x="764950" y="1058067"/>
            <a:ext cx="6861841" cy="21729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1" kern="1200">
                <a:solidFill>
                  <a:srgbClr val="3842E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nb-NO" sz="2000" dirty="0">
                <a:latin typeface="+mn-lt"/>
              </a:rPr>
              <a:t>Bompengesystemene utviklet i byområdene etter 2010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nb-NO" sz="2000" b="1" dirty="0"/>
              <a:t>Andelen bompengebelastede bilturer økte fra 30 % – 50 %  i Bergen og på Nord-Jæren – og økt pris i Trondheim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nb-NO" sz="2000" b="1" dirty="0"/>
              <a:t>Bompengene har hatt oppsiktsvekkende liten effekt på andel bilturer – kun substitusjon i sentrum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nb-NO" sz="2000" b="1" dirty="0"/>
              <a:t>El-bil-subsidiepolitikken har </a:t>
            </a:r>
            <a:r>
              <a:rPr lang="nb-NO" sz="2000" b="1" dirty="0">
                <a:solidFill>
                  <a:srgbClr val="FF0000"/>
                </a:solidFill>
              </a:rPr>
              <a:t>underminert </a:t>
            </a:r>
            <a:r>
              <a:rPr lang="nb-NO" sz="2000" b="1" dirty="0"/>
              <a:t>bompengepolitikken</a:t>
            </a:r>
          </a:p>
          <a:p>
            <a:endParaRPr lang="nb-NO" sz="20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BEA7774-51A0-4F06-B4CF-077578DF3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032212"/>
              </p:ext>
            </p:extLst>
          </p:nvPr>
        </p:nvGraphicFramePr>
        <p:xfrm>
          <a:off x="833341" y="3956621"/>
          <a:ext cx="10385514" cy="2766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C5450729-E6D0-D511-8901-E33A81598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947" y="3841729"/>
            <a:ext cx="3726672" cy="25261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CC430F-8CBE-DEFA-3061-1CB999F74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8947" y="3585011"/>
            <a:ext cx="1433543" cy="345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9D5C31-89FD-69EB-A2BE-22C11BB6A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916" y="3585011"/>
            <a:ext cx="1307939" cy="345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713591-3FBB-6300-9129-CEE75A2C0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74015">
            <a:off x="8736728" y="1119265"/>
            <a:ext cx="1737653" cy="22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3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63AC-8DB7-D5A2-F060-2C823673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65" y="424950"/>
            <a:ext cx="7966780" cy="544008"/>
          </a:xfrm>
        </p:spPr>
        <p:txBody>
          <a:bodyPr/>
          <a:lstStyle/>
          <a:p>
            <a:r>
              <a:rPr lang="nb-NO" sz="3200" b="1" dirty="0"/>
              <a:t>Vegbygging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27CE9A-9A87-5647-6CC6-6823025D0C76}"/>
              </a:ext>
            </a:extLst>
          </p:cNvPr>
          <p:cNvSpPr txBox="1">
            <a:spLocks/>
          </p:cNvSpPr>
          <p:nvPr/>
        </p:nvSpPr>
        <p:spPr>
          <a:xfrm>
            <a:off x="781964" y="1057977"/>
            <a:ext cx="6869298" cy="28262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1" kern="1200">
                <a:solidFill>
                  <a:srgbClr val="3842E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nb-NO" sz="2000" dirty="0">
                <a:latin typeface="+mn-lt"/>
              </a:rPr>
              <a:t>Utvidelser til firefelts motorveger rundt og gjennom storbyene og undersjøiske veger til forstadskommunene forbedrer framkommeligheten, 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nb-NO" sz="2000" dirty="0">
                <a:latin typeface="+mn-lt"/>
              </a:rPr>
              <a:t>Men bidrar og til økt biltrafikk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nb-NO" sz="2000" dirty="0">
                <a:latin typeface="+mn-lt"/>
              </a:rPr>
              <a:t>De fører ikke nødvendigvis til økt klimagassutslipp (ferge/kø)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nb-NO" sz="2000" dirty="0">
                <a:latin typeface="+mn-lt"/>
              </a:rPr>
              <a:t>De er imidlertid kontraproduktive visavis nullvekstmålet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nb-NO" sz="2000" dirty="0">
                <a:latin typeface="+mn-lt"/>
              </a:rPr>
              <a:t>Men høye bompenger kombinert med gode kollektivtilbud reduserer bilkjøring fra forstadskommuner betydelig  </a:t>
            </a:r>
          </a:p>
          <a:p>
            <a:endParaRPr lang="nb-NO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3AE4E-279F-104A-D93F-A125ED821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420" y="1057977"/>
            <a:ext cx="3645108" cy="5256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5CE91E-CD0E-FA33-7008-E18260EB2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04" y="4123604"/>
            <a:ext cx="7473537" cy="230944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D12E13A-6A23-4049-1A9B-72B4F83F704A}"/>
              </a:ext>
            </a:extLst>
          </p:cNvPr>
          <p:cNvSpPr/>
          <p:nvPr/>
        </p:nvSpPr>
        <p:spPr>
          <a:xfrm>
            <a:off x="4927529" y="4123604"/>
            <a:ext cx="3116970" cy="825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1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6E4246E0-61E0-400A-2AC7-F90FDE3153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2" r="19814" b="3468"/>
          <a:stretch/>
        </p:blipFill>
        <p:spPr bwMode="auto">
          <a:xfrm>
            <a:off x="6398365" y="1401445"/>
            <a:ext cx="5659120" cy="4055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7E812F-5B06-B69C-93E7-403E08DE2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6"/>
            <a:ext cx="7008139" cy="604210"/>
          </a:xfrm>
        </p:spPr>
        <p:txBody>
          <a:bodyPr anchor="t">
            <a:normAutofit/>
          </a:bodyPr>
          <a:lstStyle/>
          <a:p>
            <a:r>
              <a:rPr lang="nb-NO" dirty="0"/>
              <a:t>Kollektiv (utvikling 2010-2019)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C58E8-6B49-EFFC-3D8F-4EB586D9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1569036"/>
            <a:ext cx="5240599" cy="47486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>
                <a:effectLst/>
              </a:rPr>
              <a:t>Generelt har antallet påstigninger økt </a:t>
            </a:r>
            <a:r>
              <a:rPr lang="nb-NO" dirty="0">
                <a:solidFill>
                  <a:schemeClr val="accent3">
                    <a:lumMod val="75000"/>
                  </a:schemeClr>
                </a:solidFill>
              </a:rPr>
              <a:t>(ruteproduksjonsøkning i parentes)</a:t>
            </a:r>
            <a:r>
              <a:rPr lang="nb-NO" dirty="0">
                <a:solidFill>
                  <a:schemeClr val="accent3">
                    <a:lumMod val="75000"/>
                  </a:schemeClr>
                </a:solidFill>
                <a:effectLst/>
              </a:rPr>
              <a:t>: </a:t>
            </a:r>
          </a:p>
          <a:p>
            <a:pPr marL="736256" lvl="1" indent="-457200">
              <a:buFont typeface="Arial" panose="020B0604020202020204" pitchFamily="34" charset="0"/>
              <a:buChar char="•"/>
            </a:pPr>
            <a:r>
              <a:rPr lang="nb-NO" sz="2601" dirty="0">
                <a:solidFill>
                  <a:srgbClr val="3207AA"/>
                </a:solidFill>
                <a:effectLst/>
              </a:rPr>
              <a:t>51% på Nord-Jæren </a:t>
            </a:r>
            <a:r>
              <a:rPr lang="nb-NO" sz="2601" dirty="0">
                <a:solidFill>
                  <a:schemeClr val="accent3">
                    <a:lumMod val="75000"/>
                  </a:schemeClr>
                </a:solidFill>
                <a:effectLst/>
              </a:rPr>
              <a:t>(8%)</a:t>
            </a:r>
          </a:p>
          <a:p>
            <a:pPr marL="736256" lvl="1" indent="-457200">
              <a:buFont typeface="Arial" panose="020B0604020202020204" pitchFamily="34" charset="0"/>
              <a:buChar char="•"/>
            </a:pPr>
            <a:r>
              <a:rPr lang="nb-NO" sz="2601" dirty="0">
                <a:solidFill>
                  <a:srgbClr val="3207AA"/>
                </a:solidFill>
                <a:effectLst/>
              </a:rPr>
              <a:t>71% i Trondheim </a:t>
            </a:r>
            <a:r>
              <a:rPr lang="nb-NO" sz="2601" dirty="0">
                <a:solidFill>
                  <a:schemeClr val="accent3">
                    <a:lumMod val="75000"/>
                  </a:schemeClr>
                </a:solidFill>
                <a:effectLst/>
              </a:rPr>
              <a:t>(9%)</a:t>
            </a:r>
          </a:p>
          <a:p>
            <a:pPr marL="736256" lvl="1" indent="-457200">
              <a:buFont typeface="Arial" panose="020B0604020202020204" pitchFamily="34" charset="0"/>
              <a:buChar char="•"/>
            </a:pPr>
            <a:r>
              <a:rPr lang="nb-NO" sz="2601" dirty="0">
                <a:solidFill>
                  <a:srgbClr val="3207AA"/>
                </a:solidFill>
                <a:effectLst/>
              </a:rPr>
              <a:t>98% i Bergen </a:t>
            </a:r>
            <a:r>
              <a:rPr lang="nb-NO" sz="2601" dirty="0">
                <a:solidFill>
                  <a:schemeClr val="accent3">
                    <a:lumMod val="75000"/>
                  </a:schemeClr>
                </a:solidFill>
                <a:effectLst/>
              </a:rPr>
              <a:t>(43%)</a:t>
            </a:r>
            <a:endParaRPr lang="nb-NO" sz="260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b-NO" dirty="0"/>
              <a:t>Metrobussens effekt: ikke fullt realisert i form av passasjerøkninger innen Covid19 inntraff</a:t>
            </a:r>
          </a:p>
          <a:p>
            <a:pPr marL="0" indent="0">
              <a:buNone/>
            </a:pPr>
            <a:r>
              <a:rPr lang="nb-NO" dirty="0"/>
              <a:t>Kundetilfredshet for </a:t>
            </a:r>
            <a:r>
              <a:rPr lang="nb-NO" dirty="0" err="1"/>
              <a:t>AtB</a:t>
            </a:r>
            <a:r>
              <a:rPr lang="nb-NO" dirty="0"/>
              <a:t> gikk ned 80-75 poeng</a:t>
            </a:r>
          </a:p>
          <a:p>
            <a:pPr marL="0" indent="0">
              <a:buNone/>
            </a:pPr>
            <a:r>
              <a:rPr lang="nb-NO" dirty="0"/>
              <a:t>RVU kollektivandel økning:</a:t>
            </a:r>
          </a:p>
          <a:p>
            <a:pPr marL="700248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accent3">
                    <a:lumMod val="75000"/>
                  </a:schemeClr>
                </a:solidFill>
              </a:rPr>
              <a:t>11 -&gt; 13% i Trondheim </a:t>
            </a:r>
          </a:p>
          <a:p>
            <a:pPr marL="700248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accent3">
                    <a:lumMod val="75000"/>
                  </a:schemeClr>
                </a:solidFill>
              </a:rPr>
              <a:t>15 -&gt; 18% i Bergen </a:t>
            </a:r>
          </a:p>
          <a:p>
            <a:pPr marL="700248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accent3">
                    <a:lumMod val="75000"/>
                  </a:schemeClr>
                </a:solidFill>
              </a:rPr>
              <a:t>7 -&gt; 9% på Nord-Jæren </a:t>
            </a:r>
          </a:p>
          <a:p>
            <a:pPr marL="0" indent="0">
              <a:buNone/>
            </a:pPr>
            <a:r>
              <a:rPr lang="nb-NO" dirty="0"/>
              <a:t>Ikke fullt billettsamarbeid mellom </a:t>
            </a:r>
            <a:r>
              <a:rPr lang="nb-NO" dirty="0" err="1"/>
              <a:t>AtB</a:t>
            </a:r>
            <a:r>
              <a:rPr lang="nb-NO" dirty="0"/>
              <a:t> og SJ Nord, men forbedring etter forenkling av sonekart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11433-8E11-1759-C7BD-914DCA58B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0596">
            <a:off x="9311459" y="3804897"/>
            <a:ext cx="1934895" cy="2754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7C58484-8AD6-BE4B-46EC-3738D68F5704}"/>
              </a:ext>
            </a:extLst>
          </p:cNvPr>
          <p:cNvGrpSpPr/>
          <p:nvPr/>
        </p:nvGrpSpPr>
        <p:grpSpPr>
          <a:xfrm>
            <a:off x="7007945" y="1569036"/>
            <a:ext cx="4197350" cy="2428240"/>
            <a:chOff x="0" y="0"/>
            <a:chExt cx="4197350" cy="2428451"/>
          </a:xfrm>
        </p:grpSpPr>
        <p:sp>
          <p:nvSpPr>
            <p:cNvPr id="20" name="Text Box 58">
              <a:extLst>
                <a:ext uri="{FF2B5EF4-FFF2-40B4-BE49-F238E27FC236}">
                  <a16:creationId xmlns:a16="http://schemas.microsoft.com/office/drawing/2014/main" id="{501F8BB1-DB85-C1B0-53F1-370B586C6395}"/>
                </a:ext>
              </a:extLst>
            </p:cNvPr>
            <p:cNvSpPr txBox="1"/>
            <p:nvPr/>
          </p:nvSpPr>
          <p:spPr>
            <a:xfrm>
              <a:off x="3132499" y="1855961"/>
              <a:ext cx="704850" cy="288501"/>
            </a:xfrm>
            <a:prstGeom prst="rect">
              <a:avLst/>
            </a:prstGeom>
            <a:solidFill>
              <a:srgbClr val="FFFFFF">
                <a:alpha val="23922"/>
              </a:srgbClr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0000"/>
                </a:lnSpc>
                <a:spcAft>
                  <a:spcPts val="1200"/>
                </a:spcAft>
              </a:pPr>
              <a:r>
                <a:rPr lang="nb-NO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Risvollan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A7EC310-4C9F-0F9B-E328-279AED3146AC}"/>
                </a:ext>
              </a:extLst>
            </p:cNvPr>
            <p:cNvGrpSpPr/>
            <p:nvPr/>
          </p:nvGrpSpPr>
          <p:grpSpPr>
            <a:xfrm>
              <a:off x="0" y="0"/>
              <a:ext cx="4197350" cy="2428451"/>
              <a:chOff x="0" y="0"/>
              <a:chExt cx="4197350" cy="2428451"/>
            </a:xfrm>
          </p:grpSpPr>
          <p:sp>
            <p:nvSpPr>
              <p:cNvPr id="22" name="Text Box 51">
                <a:extLst>
                  <a:ext uri="{FF2B5EF4-FFF2-40B4-BE49-F238E27FC236}">
                    <a16:creationId xmlns:a16="http://schemas.microsoft.com/office/drawing/2014/main" id="{781E1B78-22E8-BDF0-8586-CD026B831F37}"/>
                  </a:ext>
                </a:extLst>
              </p:cNvPr>
              <p:cNvSpPr txBox="1"/>
              <p:nvPr/>
            </p:nvSpPr>
            <p:spPr>
              <a:xfrm>
                <a:off x="1974850" y="285750"/>
                <a:ext cx="749300" cy="288501"/>
              </a:xfrm>
              <a:prstGeom prst="rect">
                <a:avLst/>
              </a:prstGeom>
              <a:solidFill>
                <a:srgbClr val="FFFFFF">
                  <a:alpha val="23922"/>
                </a:srgb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nb-NO" sz="1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Midtbyen</a:t>
                </a:r>
              </a:p>
            </p:txBody>
          </p:sp>
          <p:sp>
            <p:nvSpPr>
              <p:cNvPr id="23" name="Text Box 52">
                <a:extLst>
                  <a:ext uri="{FF2B5EF4-FFF2-40B4-BE49-F238E27FC236}">
                    <a16:creationId xmlns:a16="http://schemas.microsoft.com/office/drawing/2014/main" id="{6A6E6B37-0265-7843-CBCE-4854542FC10F}"/>
                  </a:ext>
                </a:extLst>
              </p:cNvPr>
              <p:cNvSpPr txBox="1"/>
              <p:nvPr/>
            </p:nvSpPr>
            <p:spPr>
              <a:xfrm>
                <a:off x="3067050" y="1130300"/>
                <a:ext cx="1092200" cy="288290"/>
              </a:xfrm>
              <a:prstGeom prst="rect">
                <a:avLst/>
              </a:prstGeom>
              <a:solidFill>
                <a:srgbClr val="FFFFFF">
                  <a:alpha val="23922"/>
                </a:srgb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nb-NO" sz="1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Charlottenlund</a:t>
                </a:r>
              </a:p>
            </p:txBody>
          </p:sp>
          <p:sp>
            <p:nvSpPr>
              <p:cNvPr id="24" name="Text Box 53">
                <a:extLst>
                  <a:ext uri="{FF2B5EF4-FFF2-40B4-BE49-F238E27FC236}">
                    <a16:creationId xmlns:a16="http://schemas.microsoft.com/office/drawing/2014/main" id="{441ACF4D-EA00-B0D6-5BC6-F22ED8BCE668}"/>
                  </a:ext>
                </a:extLst>
              </p:cNvPr>
              <p:cNvSpPr txBox="1"/>
              <p:nvPr/>
            </p:nvSpPr>
            <p:spPr>
              <a:xfrm>
                <a:off x="3467100" y="577850"/>
                <a:ext cx="730250" cy="288501"/>
              </a:xfrm>
              <a:prstGeom prst="rect">
                <a:avLst/>
              </a:prstGeom>
              <a:solidFill>
                <a:srgbClr val="FFFFFF">
                  <a:alpha val="23922"/>
                </a:srgb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nb-NO" sz="1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Ranheim</a:t>
                </a:r>
              </a:p>
            </p:txBody>
          </p:sp>
          <p:sp>
            <p:nvSpPr>
              <p:cNvPr id="25" name="Text Box 54">
                <a:extLst>
                  <a:ext uri="{FF2B5EF4-FFF2-40B4-BE49-F238E27FC236}">
                    <a16:creationId xmlns:a16="http://schemas.microsoft.com/office/drawing/2014/main" id="{BA07F1E7-B0C6-08F1-F045-D9622C04A600}"/>
                  </a:ext>
                </a:extLst>
              </p:cNvPr>
              <p:cNvSpPr txBox="1"/>
              <p:nvPr/>
            </p:nvSpPr>
            <p:spPr>
              <a:xfrm>
                <a:off x="1200150" y="742950"/>
                <a:ext cx="1092200" cy="288501"/>
              </a:xfrm>
              <a:prstGeom prst="rect">
                <a:avLst/>
              </a:prstGeom>
              <a:solidFill>
                <a:srgbClr val="FFFFFF">
                  <a:alpha val="23922"/>
                </a:srgb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nb-NO" sz="1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Ila/Sverresborg</a:t>
                </a:r>
              </a:p>
            </p:txBody>
          </p:sp>
          <p:sp>
            <p:nvSpPr>
              <p:cNvPr id="26" name="Text Box 55">
                <a:extLst>
                  <a:ext uri="{FF2B5EF4-FFF2-40B4-BE49-F238E27FC236}">
                    <a16:creationId xmlns:a16="http://schemas.microsoft.com/office/drawing/2014/main" id="{220F6E1B-54B0-29BB-EB7C-4B94A0D1905C}"/>
                  </a:ext>
                </a:extLst>
              </p:cNvPr>
              <p:cNvSpPr txBox="1"/>
              <p:nvPr/>
            </p:nvSpPr>
            <p:spPr>
              <a:xfrm>
                <a:off x="0" y="952500"/>
                <a:ext cx="645459" cy="288501"/>
              </a:xfrm>
              <a:prstGeom prst="rect">
                <a:avLst/>
              </a:prstGeom>
              <a:solidFill>
                <a:srgbClr val="FFFFFF">
                  <a:alpha val="23922"/>
                </a:srgb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nb-NO" sz="1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Byneset </a:t>
                </a:r>
              </a:p>
            </p:txBody>
          </p:sp>
          <p:sp>
            <p:nvSpPr>
              <p:cNvPr id="27" name="Text Box 57">
                <a:extLst>
                  <a:ext uri="{FF2B5EF4-FFF2-40B4-BE49-F238E27FC236}">
                    <a16:creationId xmlns:a16="http://schemas.microsoft.com/office/drawing/2014/main" id="{44F50334-F1F3-193A-C52A-E36CA4D5CAA0}"/>
                  </a:ext>
                </a:extLst>
              </p:cNvPr>
              <p:cNvSpPr txBox="1"/>
              <p:nvPr/>
            </p:nvSpPr>
            <p:spPr>
              <a:xfrm>
                <a:off x="1403350" y="2139950"/>
                <a:ext cx="704850" cy="288501"/>
              </a:xfrm>
              <a:prstGeom prst="rect">
                <a:avLst/>
              </a:prstGeom>
              <a:solidFill>
                <a:srgbClr val="FFFFFF">
                  <a:alpha val="23922"/>
                </a:srgb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nb-NO" sz="1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Heimdal</a:t>
                </a:r>
              </a:p>
            </p:txBody>
          </p:sp>
          <p:sp>
            <p:nvSpPr>
              <p:cNvPr id="28" name="Text Box 59">
                <a:extLst>
                  <a:ext uri="{FF2B5EF4-FFF2-40B4-BE49-F238E27FC236}">
                    <a16:creationId xmlns:a16="http://schemas.microsoft.com/office/drawing/2014/main" id="{E9D34006-EF41-C3DC-8BDF-798B5D02B9E2}"/>
                  </a:ext>
                </a:extLst>
              </p:cNvPr>
              <p:cNvSpPr txBox="1"/>
              <p:nvPr/>
            </p:nvSpPr>
            <p:spPr>
              <a:xfrm>
                <a:off x="2965450" y="0"/>
                <a:ext cx="1193800" cy="288290"/>
              </a:xfrm>
              <a:prstGeom prst="rect">
                <a:avLst/>
              </a:prstGeom>
              <a:solidFill>
                <a:srgbClr val="FFFFFF">
                  <a:alpha val="23922"/>
                </a:srgb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nb-NO" sz="1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Lade/Strindheim</a:t>
                </a:r>
              </a:p>
            </p:txBody>
          </p:sp>
          <p:sp>
            <p:nvSpPr>
              <p:cNvPr id="29" name="Text Box 60">
                <a:extLst>
                  <a:ext uri="{FF2B5EF4-FFF2-40B4-BE49-F238E27FC236}">
                    <a16:creationId xmlns:a16="http://schemas.microsoft.com/office/drawing/2014/main" id="{4E0491FD-6C5B-1D28-67C6-C23E6991F7A5}"/>
                  </a:ext>
                </a:extLst>
              </p:cNvPr>
              <p:cNvSpPr txBox="1"/>
              <p:nvPr/>
            </p:nvSpPr>
            <p:spPr>
              <a:xfrm>
                <a:off x="2209800" y="679450"/>
                <a:ext cx="984250" cy="288501"/>
              </a:xfrm>
              <a:prstGeom prst="rect">
                <a:avLst/>
              </a:prstGeom>
              <a:solidFill>
                <a:srgbClr val="FFFFFF">
                  <a:alpha val="23922"/>
                </a:srgb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nb-NO" sz="1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Øya/Moholt</a:t>
                </a:r>
              </a:p>
            </p:txBody>
          </p:sp>
          <p:sp>
            <p:nvSpPr>
              <p:cNvPr id="30" name="Text Box 61">
                <a:extLst>
                  <a:ext uri="{FF2B5EF4-FFF2-40B4-BE49-F238E27FC236}">
                    <a16:creationId xmlns:a16="http://schemas.microsoft.com/office/drawing/2014/main" id="{9AA4D688-FD8F-4FBC-AB4E-5C86602B7012}"/>
                  </a:ext>
                </a:extLst>
              </p:cNvPr>
              <p:cNvSpPr txBox="1"/>
              <p:nvPr/>
            </p:nvSpPr>
            <p:spPr>
              <a:xfrm>
                <a:off x="1403350" y="1238250"/>
                <a:ext cx="615950" cy="288501"/>
              </a:xfrm>
              <a:prstGeom prst="rect">
                <a:avLst/>
              </a:prstGeom>
              <a:solidFill>
                <a:srgbClr val="FFFFFF">
                  <a:alpha val="23922"/>
                </a:srgb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nb-NO" sz="1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Byåsen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495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63AC-8DB7-D5A2-F060-2C823673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65" y="424950"/>
            <a:ext cx="8436680" cy="544008"/>
          </a:xfrm>
        </p:spPr>
        <p:txBody>
          <a:bodyPr/>
          <a:lstStyle/>
          <a:p>
            <a:r>
              <a:rPr lang="nb-NO" sz="2800" b="1" dirty="0"/>
              <a:t>Potensial for 3-dobling av antall sykkelturer i Trondheim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7468D3-86C4-464F-D81C-FA3D32890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4116">
            <a:off x="925877" y="3857671"/>
            <a:ext cx="2099986" cy="28957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F72189-C01D-F978-7573-88C16D777C23}"/>
              </a:ext>
            </a:extLst>
          </p:cNvPr>
          <p:cNvSpPr txBox="1"/>
          <p:nvPr/>
        </p:nvSpPr>
        <p:spPr>
          <a:xfrm>
            <a:off x="776203" y="1183955"/>
            <a:ext cx="2904923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Sykkelekspressveger gir økt sykling, og høy nettonytte/kr </a:t>
            </a:r>
            <a:r>
              <a:rPr kumimoji="0" lang="nb-NO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pga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helseeffekter</a:t>
            </a:r>
          </a:p>
          <a:p>
            <a:pPr marR="0" lvl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Realisering av potensial avhengig av sykkeltilrettelegging og bilrestriksjoner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C4A1E3-5D60-1003-C90B-5BD5C5EC1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473" y="1183955"/>
            <a:ext cx="3985992" cy="4376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034A16-7FA7-DFFB-41CC-1EA73B92B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007" y="1183955"/>
            <a:ext cx="3928051" cy="43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15E6B9-F0AD-CFB5-61BC-01B585F32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591" y="5556355"/>
            <a:ext cx="5470647" cy="12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5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B3F7B-1719-D0F6-2076-961F2CCB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950" y="417994"/>
            <a:ext cx="8350238" cy="602403"/>
          </a:xfrm>
        </p:spPr>
        <p:txBody>
          <a:bodyPr anchor="t">
            <a:noAutofit/>
          </a:bodyPr>
          <a:lstStyle/>
          <a:p>
            <a:pPr marL="9002" marR="0" lvl="0" indent="0" algn="ctr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nb-NO" sz="4000" b="1" dirty="0"/>
              <a:t>Virker tiltakene mht. nullvekstmål?</a:t>
            </a:r>
            <a:br>
              <a:rPr lang="nb-NO" sz="2800" b="1" dirty="0"/>
            </a:br>
            <a:br>
              <a:rPr lang="nb-NO" sz="2800" b="1" dirty="0"/>
            </a:br>
            <a:br>
              <a:rPr lang="nb-NO" sz="2800" b="1" dirty="0"/>
            </a:br>
            <a:endParaRPr lang="nb-NO" sz="1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C7505-A5AA-D0DD-16DC-57FCEB25F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653" y="5132149"/>
            <a:ext cx="4604148" cy="412975"/>
          </a:xfrm>
        </p:spPr>
        <p:txBody>
          <a:bodyPr/>
          <a:lstStyle/>
          <a:p>
            <a:pPr marL="9002" indent="0" algn="ctr">
              <a:buNone/>
            </a:pPr>
            <a:r>
              <a:rPr lang="nb-NO" sz="2800" b="1" dirty="0">
                <a:solidFill>
                  <a:schemeClr val="accent1"/>
                </a:solidFill>
              </a:rPr>
              <a:t>Finnes det flere lyspunkter?</a:t>
            </a:r>
            <a:endParaRPr lang="nb-NO" sz="28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C7778-4683-1602-5E88-2645C0F9B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500"/>
          <a:stretch/>
        </p:blipFill>
        <p:spPr>
          <a:xfrm>
            <a:off x="909228" y="1208617"/>
            <a:ext cx="1761521" cy="1532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F0BDD4-8B72-C155-B331-0CD223FBCE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38" b="18764"/>
          <a:stretch/>
        </p:blipFill>
        <p:spPr>
          <a:xfrm>
            <a:off x="909228" y="3008364"/>
            <a:ext cx="1742962" cy="1423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0648A1-BE9B-6A16-2323-C7CE0F0446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657"/>
          <a:stretch/>
        </p:blipFill>
        <p:spPr>
          <a:xfrm>
            <a:off x="6646653" y="1208617"/>
            <a:ext cx="1690306" cy="1440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C53FD1-DD10-0BBF-EBE7-96F2420F21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281"/>
          <a:stretch/>
        </p:blipFill>
        <p:spPr>
          <a:xfrm>
            <a:off x="6646653" y="3008364"/>
            <a:ext cx="1709611" cy="1440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0BAA0A0-2A57-020A-C2D5-30BC10096F15}"/>
              </a:ext>
            </a:extLst>
          </p:cNvPr>
          <p:cNvSpPr txBox="1"/>
          <p:nvPr/>
        </p:nvSpPr>
        <p:spPr>
          <a:xfrm>
            <a:off x="2732389" y="3402832"/>
            <a:ext cx="246262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3207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Begrenset  virkning</a:t>
            </a:r>
          </a:p>
          <a:p>
            <a:r>
              <a:rPr lang="nb-NO" sz="1800" b="1" dirty="0">
                <a:solidFill>
                  <a:srgbClr val="3207AA"/>
                </a:solidFill>
                <a:latin typeface="Calibri"/>
              </a:rPr>
              <a:t>Overgang fra bil til el-bil </a:t>
            </a:r>
            <a:b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3207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334A15-D89F-6A7D-6592-89B16448232A}"/>
              </a:ext>
            </a:extLst>
          </p:cNvPr>
          <p:cNvSpPr txBox="1"/>
          <p:nvPr/>
        </p:nvSpPr>
        <p:spPr>
          <a:xfrm>
            <a:off x="2732510" y="1409649"/>
            <a:ext cx="263061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Viktig for sentrum</a:t>
            </a:r>
          </a:p>
          <a:p>
            <a:r>
              <a:rPr lang="nb-NO" sz="1800" b="1" dirty="0">
                <a:solidFill>
                  <a:schemeClr val="accent1"/>
                </a:solidFill>
                <a:latin typeface="Calibri"/>
              </a:rPr>
              <a:t>Begrenset nedslagsfelt</a:t>
            </a:r>
          </a:p>
          <a:p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Politisk kontroversielt</a:t>
            </a:r>
            <a:b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3207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3FF62A-46AD-C56D-4A4D-77EADE94D823}"/>
              </a:ext>
            </a:extLst>
          </p:cNvPr>
          <p:cNvSpPr txBox="1"/>
          <p:nvPr/>
        </p:nvSpPr>
        <p:spPr>
          <a:xfrm>
            <a:off x="8383622" y="1593870"/>
            <a:ext cx="24737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3207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Øker privatbilkjøring</a:t>
            </a:r>
            <a:b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3207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4CEFB-D564-CAC5-6884-C3EA2A9B5027}"/>
              </a:ext>
            </a:extLst>
          </p:cNvPr>
          <p:cNvSpPr txBox="1"/>
          <p:nvPr/>
        </p:nvSpPr>
        <p:spPr>
          <a:xfrm>
            <a:off x="8430564" y="3327754"/>
            <a:ext cx="312037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Stort potensiale for økt sykling</a:t>
            </a:r>
          </a:p>
          <a:p>
            <a:r>
              <a:rPr lang="nb-NO" sz="1800" b="1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Krever tiltak</a:t>
            </a:r>
            <a:b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3207A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nb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5FABC7-7A8C-4414-6424-EE83E60161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381"/>
          <a:stretch/>
        </p:blipFill>
        <p:spPr>
          <a:xfrm>
            <a:off x="899949" y="4731679"/>
            <a:ext cx="1726739" cy="1474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21F72D-F0D4-255D-CD62-757EB1BD1B4E}"/>
              </a:ext>
            </a:extLst>
          </p:cNvPr>
          <p:cNvSpPr txBox="1"/>
          <p:nvPr/>
        </p:nvSpPr>
        <p:spPr>
          <a:xfrm>
            <a:off x="2732389" y="4969304"/>
            <a:ext cx="34206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Store økninger i påstigninger, lavere med kollektivandel</a:t>
            </a:r>
          </a:p>
          <a:p>
            <a:r>
              <a:rPr lang="nb-NO" sz="18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Oppsving i kollektivandel = omtrent nedgang i bilandel</a:t>
            </a:r>
            <a:endParaRPr lang="nb-NO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2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0B2FB3-8C41-4C9F-15E6-754BAFE1E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54" y="1280295"/>
            <a:ext cx="7535224" cy="259558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F3B5EFE-9A86-5BA2-8673-DEB20EDA76F1}"/>
              </a:ext>
            </a:extLst>
          </p:cNvPr>
          <p:cNvSpPr txBox="1">
            <a:spLocks/>
          </p:cNvSpPr>
          <p:nvPr/>
        </p:nvSpPr>
        <p:spPr>
          <a:xfrm>
            <a:off x="894654" y="591365"/>
            <a:ext cx="7008139" cy="5741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1" kern="1200">
                <a:solidFill>
                  <a:srgbClr val="3842E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Dagens reisevaner for arbeidsreiser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BF0AC-CC14-9F19-DB51-5A0E3A6CC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91564">
            <a:off x="8797383" y="1501392"/>
            <a:ext cx="2913621" cy="4759927"/>
          </a:xfrm>
          <a:prstGeom prst="rect">
            <a:avLst/>
          </a:prstGeom>
        </p:spPr>
      </p:pic>
      <p:graphicFrame>
        <p:nvGraphicFramePr>
          <p:cNvPr id="8" name="Diagram 14">
            <a:extLst>
              <a:ext uri="{FF2B5EF4-FFF2-40B4-BE49-F238E27FC236}">
                <a16:creationId xmlns:a16="http://schemas.microsoft.com/office/drawing/2014/main" id="{3C358E38-1B1B-B259-1EBE-4E44939B6B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661495"/>
              </p:ext>
            </p:extLst>
          </p:nvPr>
        </p:nvGraphicFramePr>
        <p:xfrm>
          <a:off x="961595" y="4123648"/>
          <a:ext cx="7468283" cy="251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1416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5141-9C22-94CE-0922-F91E5411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6"/>
            <a:ext cx="8959715" cy="574160"/>
          </a:xfrm>
        </p:spPr>
        <p:txBody>
          <a:bodyPr/>
          <a:lstStyle/>
          <a:p>
            <a:r>
              <a:rPr lang="nb-NO" sz="3200" b="1" dirty="0"/>
              <a:t>¾ av bilistene har reelle reisealternativer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A71AD-6209-24C9-C3F4-54A09C76C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35" y="1056300"/>
            <a:ext cx="10108930" cy="51563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3FB3CC1-F373-F4FF-94E2-AA4B5074BEC5}"/>
              </a:ext>
            </a:extLst>
          </p:cNvPr>
          <p:cNvSpPr/>
          <p:nvPr/>
        </p:nvSpPr>
        <p:spPr>
          <a:xfrm>
            <a:off x="5409708" y="2182761"/>
            <a:ext cx="1704913" cy="2094271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195525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NOR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60DAF"/>
      </a:accent1>
      <a:accent2>
        <a:srgbClr val="5FFF95"/>
      </a:accent2>
      <a:accent3>
        <a:srgbClr val="40ADA5"/>
      </a:accent3>
      <a:accent4>
        <a:srgbClr val="FCDBD5"/>
      </a:accent4>
      <a:accent5>
        <a:srgbClr val="060456"/>
      </a:accent5>
      <a:accent6>
        <a:srgbClr val="F55755"/>
      </a:accent6>
      <a:hlink>
        <a:srgbClr val="0563C1"/>
      </a:hlink>
      <a:folHlink>
        <a:srgbClr val="954F72"/>
      </a:folHlink>
    </a:clrScheme>
    <a:fontScheme name="NOR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4" id="{C50935E9-FF4B-234E-9E4F-74BC61165E2F}" vid="{E0B3551B-898E-9F49-B6BF-79A5606420C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NOR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B2F89"/>
    </a:accent1>
    <a:accent2>
      <a:srgbClr val="85C079"/>
    </a:accent2>
    <a:accent3>
      <a:srgbClr val="3DA8B1"/>
    </a:accent3>
    <a:accent4>
      <a:srgbClr val="EFC100"/>
    </a:accent4>
    <a:accent5>
      <a:srgbClr val="231E50"/>
    </a:accent5>
    <a:accent6>
      <a:srgbClr val="E14F52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E651672016E44ABF5176F26D44FB4D" ma:contentTypeVersion="13" ma:contentTypeDescription="Create a new document." ma:contentTypeScope="" ma:versionID="6395205b495147de6e6e5f179558a92a">
  <xsd:schema xmlns:xsd="http://www.w3.org/2001/XMLSchema" xmlns:xs="http://www.w3.org/2001/XMLSchema" xmlns:p="http://schemas.microsoft.com/office/2006/metadata/properties" xmlns:ns3="ca369219-6917-48af-a333-95e401eca40a" xmlns:ns4="4fbb3ccf-1c6a-42fc-bd2a-61180a375680" targetNamespace="http://schemas.microsoft.com/office/2006/metadata/properties" ma:root="true" ma:fieldsID="9cc5a88a9ce6ea7de856836e1c37aa20" ns3:_="" ns4:_="">
    <xsd:import namespace="ca369219-6917-48af-a333-95e401eca40a"/>
    <xsd:import namespace="4fbb3ccf-1c6a-42fc-bd2a-61180a3756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69219-6917-48af-a333-95e401eca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b3ccf-1c6a-42fc-bd2a-61180a37568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736950-6557-4D1B-BD1A-CCD6FF7ED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369219-6917-48af-a333-95e401eca40a"/>
    <ds:schemaRef ds:uri="4fbb3ccf-1c6a-42fc-bd2a-61180a3756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F12EA7-2397-4C0B-B150-B4FD421918EB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4fbb3ccf-1c6a-42fc-bd2a-61180a375680"/>
    <ds:schemaRef ds:uri="http://purl.org/dc/terms/"/>
    <ds:schemaRef ds:uri="http://purl.org/dc/dcmitype/"/>
    <ds:schemaRef ds:uri="http://schemas.openxmlformats.org/package/2006/metadata/core-properties"/>
    <ds:schemaRef ds:uri="ca369219-6917-48af-a333-95e401eca40a"/>
  </ds:schemaRefs>
</ds:datastoreItem>
</file>

<file path=customXml/itemProps3.xml><?xml version="1.0" encoding="utf-8"?>
<ds:datastoreItem xmlns:ds="http://schemas.openxmlformats.org/officeDocument/2006/customXml" ds:itemID="{168D8DD5-8F79-4B95-B500-375F4811E0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Norce_presentasjonsmal (1)</Template>
  <TotalTime>18343</TotalTime>
  <Words>1153</Words>
  <Application>Microsoft Office PowerPoint</Application>
  <PresentationFormat>Widescreen</PresentationFormat>
  <Paragraphs>190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1_Office-tema</vt:lpstr>
      <vt:lpstr>Bidrar byvekstavtalene til nullvekstmålet? Hvorfor (ikke)?    </vt:lpstr>
      <vt:lpstr>Parkering</vt:lpstr>
      <vt:lpstr>Bompenger</vt:lpstr>
      <vt:lpstr>Vegbygging</vt:lpstr>
      <vt:lpstr>Kollektiv (utvikling 2010-2019)</vt:lpstr>
      <vt:lpstr>Potensial for 3-dobling av antall sykkelturer i Trondheim</vt:lpstr>
      <vt:lpstr>Virker tiltakene mht. nullvekstmål?   </vt:lpstr>
      <vt:lpstr>PowerPoint Presentation</vt:lpstr>
      <vt:lpstr>¾ av bilistene har reelle reisealternativer</vt:lpstr>
      <vt:lpstr>Forklaring på høyere bilandel på Nord-Jæren:  </vt:lpstr>
      <vt:lpstr>Holdninger til endring av personbilbruk</vt:lpstr>
      <vt:lpstr>Endringer fra 2018- 2022 i Trondheim</vt:lpstr>
      <vt:lpstr>Ny forklaring: El-bileierskap </vt:lpstr>
      <vt:lpstr>Ny forklaring: El-sykkeleierskap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Einar Leknes</dc:creator>
  <cp:lastModifiedBy>Einar Leknes</cp:lastModifiedBy>
  <cp:revision>124</cp:revision>
  <cp:lastPrinted>2023-05-11T07:13:28Z</cp:lastPrinted>
  <dcterms:created xsi:type="dcterms:W3CDTF">2019-01-18T13:39:45Z</dcterms:created>
  <dcterms:modified xsi:type="dcterms:W3CDTF">2023-05-11T12:32:04Z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0x010100C5E651672016E44ABF5176F26D44FB4D</vt:lpwstr>
  </property>
  <property fmtid="{D5CDD505-2E9C-101B-9397-08002B2CF9AE}" pid="3" name="AuthorIds_UIVersion_3584">
    <vt:lpwstr>154</vt:lpwstr>
  </property>
  <property fmtid="{D5CDD505-2E9C-101B-9397-08002B2CF9AE}" pid="4" name="Document Type">
    <vt:lpwstr/>
  </property>
  <property fmtid="{D5CDD505-2E9C-101B-9397-08002B2CF9AE}" pid="5" name="Project Number">
    <vt:lpwstr>80;#P101124|b1a3a831-09a3-46ca-b8de-06b727cd3eeb</vt:lpwstr>
  </property>
  <property fmtid="{D5CDD505-2E9C-101B-9397-08002B2CF9AE}" pid="6" name="Classification">
    <vt:lpwstr>4;#Internal|8b0b709f-6398-419b-9d3c-eb1dcb1e922d</vt:lpwstr>
  </property>
  <property fmtid="{D5CDD505-2E9C-101B-9397-08002B2CF9AE}" pid="7" name="AuthorIds_UIVersion_1536">
    <vt:lpwstr>154</vt:lpwstr>
  </property>
</Properties>
</file>